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871" r:id="rId3"/>
    <p:sldId id="872" r:id="rId4"/>
    <p:sldId id="873" r:id="rId5"/>
    <p:sldId id="895" r:id="rId6"/>
    <p:sldId id="896" r:id="rId7"/>
    <p:sldId id="874" r:id="rId8"/>
    <p:sldId id="875" r:id="rId9"/>
    <p:sldId id="876" r:id="rId10"/>
    <p:sldId id="877" r:id="rId11"/>
    <p:sldId id="878" r:id="rId12"/>
    <p:sldId id="879" r:id="rId13"/>
    <p:sldId id="880" r:id="rId14"/>
    <p:sldId id="881" r:id="rId15"/>
    <p:sldId id="882" r:id="rId16"/>
    <p:sldId id="883" r:id="rId17"/>
    <p:sldId id="884" r:id="rId18"/>
    <p:sldId id="885" r:id="rId19"/>
    <p:sldId id="886" r:id="rId20"/>
    <p:sldId id="887" r:id="rId21"/>
    <p:sldId id="888" r:id="rId22"/>
    <p:sldId id="889" r:id="rId23"/>
    <p:sldId id="890" r:id="rId24"/>
    <p:sldId id="891" r:id="rId25"/>
    <p:sldId id="892" r:id="rId26"/>
    <p:sldId id="893" r:id="rId27"/>
    <p:sldId id="894" r:id="rId28"/>
    <p:sldId id="897" r:id="rId29"/>
    <p:sldId id="89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28"/>
    <p:restoredTop sz="87619"/>
  </p:normalViewPr>
  <p:slideViewPr>
    <p:cSldViewPr snapToGrid="0" snapToObjects="1">
      <p:cViewPr varScale="1">
        <p:scale>
          <a:sx n="107" d="100"/>
          <a:sy n="107" d="100"/>
        </p:scale>
        <p:origin x="10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08560-D411-F740-AE1F-60A2E9ED51B2}" type="datetimeFigureOut">
              <a:rPr lang="en-US" smtClean="0"/>
              <a:t>3/26/21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72E8C-6A6C-B94C-9423-6841DE920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3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72E8C-6A6C-B94C-9423-6841DE920A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2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72E8C-6A6C-B94C-9423-6841DE920A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1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1199-831D-3D49-B8F6-D8C1EC924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C6F153-4F38-9048-8C81-3F04838A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C31C2-1DB6-E346-9619-891CC83D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 444 – Spring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3CD05-7A0B-8A48-86C5-8AA2D3218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885131-8546-5748-B5B3-C1F7EAA981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56350"/>
            <a:ext cx="2498169" cy="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7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B82C2-E18C-514E-86C3-261CFBD1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09FC63-74B2-5F4D-A146-B1ABDDC52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AA595-7E34-BD4B-B4F2-466C45CC9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C65BE-7BB6-9C47-934D-843C1E48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3FECF-BBEC-0F49-936B-E6569357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12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6913-43DA-D74E-839F-4AFF7FD32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B4CA5-EC5E-C043-AB42-4391E22F8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8A826-C806-B04F-A7BA-7F5D30AD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9C59F-1D00-5A4A-8B93-60214B98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98FA-A542-C545-B085-795ECD14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89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059BC-8B79-554B-A086-AF561B54B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7467B-D11E-4E4D-B94C-E23F6AC3D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D76-A4A8-D94F-A421-92499B618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 444 – Spring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AEA21-96BB-8047-B66D-AF08A7AC0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DB9B81-DCEE-5043-A152-67414DBF08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56350"/>
            <a:ext cx="2498169" cy="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34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61E66-5440-A84B-AF4E-3E58A4309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414DB-D92B-9840-A4D7-B474FD7FA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CD5C-BBA1-6443-A582-EAC3E07E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22053-D721-B44D-9FAF-12CD486F7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ACD55-B47B-8543-968C-57C9AC420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58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67078-6153-404A-ADCE-5223503D0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52580-7BE5-B34F-8B12-F48FC1C36B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BF12C-FA93-E84F-B487-32A9BB02A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4D947-60D8-2447-A843-BCE6E0798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57041-FF86-2F44-ACB1-6295A2E58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F616A-2007-FD43-9042-99B222AD2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4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D63B-9ED2-9A49-87CC-99B2344E2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FDAF6-BF09-5145-A08B-C82C4B989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06789E-A5B9-CD40-BD86-19C7A7B91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84A36-E126-9543-A28B-6A0890652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2F21F-D3F3-D546-A0BC-D61CDBB8F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0C6C82-1813-5D4C-B602-A27D68004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BE4171-468C-1F45-ABCC-5604503CA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6F036-6598-CA4A-995C-970BE997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5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2D19-BEAA-6545-9D84-AE244992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39399-390D-F04B-9DE5-525569EE3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E20C0-3A07-3040-9843-30DE883CF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EFC3B-6C47-F74D-9D39-B7A919D5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925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AAE581-8D96-6741-BD5F-25300590F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BBAB6-6200-4F41-97EA-103E55C99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31D92C-75B3-E541-B0E0-DC54E0B9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8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6132-5C6C-2049-AEE4-D5A195C39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24278-7BDB-7840-8215-6E8CEB0C3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88B1E-4F8C-8347-A672-834A370827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B6DFA-36C8-CF45-818B-61E37590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BE88D-2B76-9443-9E72-9D4D99C0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40066-36EE-8D40-BD91-7421E1A4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77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A13D9-7D2A-5142-8E59-899CB93E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D066D-9835-3E4C-8C70-AF205FA4D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A47F2-4FF5-7644-8624-7CD427E86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B5DEE-8710-1B43-836A-3C8802376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F8D74-BD04-124F-94D4-8A55A8E57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62E51-737B-3943-BDD7-F5E07EDC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26D9CE-D1A9-0347-85B7-5018CFFCD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41459-7B43-B848-A136-3ADDA0D1F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1887A-4D59-3341-95C3-CD02A174EF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851A9-3C6A-0F48-B8DC-4A34E0570A7E}" type="datetimeFigureOut">
              <a:rPr lang="en-US" smtClean="0"/>
              <a:t>3/26/21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E6E18-2BA3-8A42-AE00-7337CE370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CAA5D-375C-2546-AB92-496E11C68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7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28C4-E25A-B445-8EFF-7458B8A1B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5172"/>
            <a:ext cx="12192000" cy="1655763"/>
          </a:xfrm>
        </p:spPr>
        <p:txBody>
          <a:bodyPr>
            <a:normAutofit/>
          </a:bodyPr>
          <a:lstStyle/>
          <a:p>
            <a:r>
              <a:rPr lang="en-US" sz="4800" dirty="0"/>
              <a:t>Artificial </a:t>
            </a:r>
            <a:br>
              <a:rPr lang="en-US" sz="4800" dirty="0"/>
            </a:br>
            <a:r>
              <a:rPr lang="en-US" sz="4800" dirty="0"/>
              <a:t>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91C0F-1516-D942-B08D-B0EEED0ED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2803" y="5176799"/>
            <a:ext cx="4521200" cy="1655762"/>
          </a:xfrm>
        </p:spPr>
        <p:txBody>
          <a:bodyPr>
            <a:noAutofit/>
          </a:bodyPr>
          <a:lstStyle/>
          <a:p>
            <a:r>
              <a:rPr lang="en-US" sz="2200" dirty="0"/>
              <a:t>CS 444 – Spring 2021</a:t>
            </a:r>
          </a:p>
          <a:p>
            <a:r>
              <a:rPr lang="en-US" sz="2200" dirty="0"/>
              <a:t>Dr. Kevin Molloy</a:t>
            </a:r>
          </a:p>
          <a:p>
            <a:r>
              <a:rPr lang="en-US" sz="2200" dirty="0"/>
              <a:t>Department of Computer Science</a:t>
            </a:r>
          </a:p>
          <a:p>
            <a:r>
              <a:rPr lang="en-US" sz="2200" dirty="0"/>
              <a:t>James Madison University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0B060D-421A-4941-A1CD-F9539C03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205" y="300277"/>
            <a:ext cx="1554768" cy="15547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682D3F-E77A-1448-B9F0-1803FE5D7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29" y="150089"/>
            <a:ext cx="1841674" cy="2821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9356A4-8E34-A645-AA41-C3E432B55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4375" y="2652352"/>
            <a:ext cx="2065722" cy="1553295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8CEDD45D-A7F7-014E-9967-E6D61F10F737}"/>
              </a:ext>
            </a:extLst>
          </p:cNvPr>
          <p:cNvSpPr txBox="1">
            <a:spLocks/>
          </p:cNvSpPr>
          <p:nvPr/>
        </p:nvSpPr>
        <p:spPr>
          <a:xfrm>
            <a:off x="9269259" y="6200384"/>
            <a:ext cx="3067789" cy="657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ED1F2F-54E2-A049-9F4B-4FBA8D52FDE1}"/>
              </a:ext>
            </a:extLst>
          </p:cNvPr>
          <p:cNvSpPr txBox="1"/>
          <p:nvPr/>
        </p:nvSpPr>
        <p:spPr>
          <a:xfrm>
            <a:off x="8392438" y="6374494"/>
            <a:ext cx="3614368" cy="4883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/>
              <a:t>Much of this lecture is taken from </a:t>
            </a:r>
          </a:p>
          <a:p>
            <a:r>
              <a:rPr lang="en-US" sz="1200" dirty="0"/>
              <a:t>Dan Klein and Pieter </a:t>
            </a:r>
            <a:r>
              <a:rPr lang="en-US" sz="1200" dirty="0" err="1"/>
              <a:t>Abbeel</a:t>
            </a:r>
            <a:r>
              <a:rPr lang="en-US" sz="1200" dirty="0"/>
              <a:t> AI class at UC Berkeley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9A9A0E1-7083-2D41-BEC7-6F1703AA283A}"/>
              </a:ext>
            </a:extLst>
          </p:cNvPr>
          <p:cNvSpPr txBox="1">
            <a:spLocks/>
          </p:cNvSpPr>
          <p:nvPr/>
        </p:nvSpPr>
        <p:spPr>
          <a:xfrm>
            <a:off x="-185194" y="4205646"/>
            <a:ext cx="12192000" cy="9535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First Order Logic (part 1)</a:t>
            </a: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7732851-3BD8-F34E-B5DF-4AC21A729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8985" y="1680935"/>
            <a:ext cx="2934030" cy="290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38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Models for FOL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1BE44EA-BBFA-724E-9646-5BBA3623BFB7}"/>
              </a:ext>
            </a:extLst>
          </p:cNvPr>
          <p:cNvSpPr txBox="1">
            <a:spLocks/>
          </p:cNvSpPr>
          <p:nvPr/>
        </p:nvSpPr>
        <p:spPr>
          <a:xfrm>
            <a:off x="222802" y="1098620"/>
            <a:ext cx="11533271" cy="17408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Entailment in </a:t>
            </a:r>
            <a:r>
              <a:rPr lang="en-US" sz="2400" b="1" dirty="0">
                <a:solidFill>
                  <a:srgbClr val="0070C0"/>
                </a:solidFill>
              </a:rPr>
              <a:t>propositional</a:t>
            </a:r>
            <a:r>
              <a:rPr lang="en-US" sz="2400" dirty="0"/>
              <a:t> logic can be computed by enumerating models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can enumerate the FOL models for a given KB vocabulary:</a:t>
            </a:r>
          </a:p>
          <a:p>
            <a:pPr marL="0" indent="0">
              <a:buNone/>
            </a:pPr>
            <a:r>
              <a:rPr lang="en-US" sz="2400" dirty="0"/>
              <a:t>			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164A48-A26B-DC4C-BD6E-0073F828F613}"/>
              </a:ext>
            </a:extLst>
          </p:cNvPr>
          <p:cNvSpPr txBox="1">
            <a:spLocks/>
          </p:cNvSpPr>
          <p:nvPr/>
        </p:nvSpPr>
        <p:spPr>
          <a:xfrm>
            <a:off x="1180456" y="2648667"/>
            <a:ext cx="9557946" cy="21702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For each number of domain elements n from 1 to ∞</a:t>
            </a:r>
          </a:p>
          <a:p>
            <a:pPr marL="460375" indent="0">
              <a:buNone/>
            </a:pPr>
            <a:r>
              <a:rPr lang="en-US" sz="2400" dirty="0"/>
              <a:t>For each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-</a:t>
            </a:r>
            <a:r>
              <a:rPr lang="en-US" sz="2400" dirty="0" err="1"/>
              <a:t>ary</a:t>
            </a:r>
            <a:r>
              <a:rPr lang="en-US" sz="2400" dirty="0"/>
              <a:t> predicate </a:t>
            </a:r>
            <a:r>
              <a:rPr lang="en-US" sz="2400" dirty="0" err="1">
                <a:solidFill>
                  <a:srgbClr val="FF0000"/>
                </a:solidFill>
              </a:rPr>
              <a:t>P</a:t>
            </a:r>
            <a:r>
              <a:rPr lang="en-US" sz="2400" baseline="-25000" dirty="0" err="1">
                <a:solidFill>
                  <a:srgbClr val="FF0000"/>
                </a:solidFill>
              </a:rPr>
              <a:t>k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in the vocabulary</a:t>
            </a:r>
          </a:p>
          <a:p>
            <a:pPr marL="920750" indent="0">
              <a:buNone/>
            </a:pPr>
            <a:r>
              <a:rPr lang="en-US" sz="2400" dirty="0"/>
              <a:t>For each possible </a:t>
            </a:r>
            <a:r>
              <a:rPr lang="en-US" sz="2400" dirty="0">
                <a:solidFill>
                  <a:srgbClr val="FF0000"/>
                </a:solidFill>
              </a:rPr>
              <a:t>k</a:t>
            </a:r>
            <a:r>
              <a:rPr lang="en-US" sz="2400" dirty="0"/>
              <a:t>-</a:t>
            </a:r>
            <a:r>
              <a:rPr lang="en-US" sz="2400" dirty="0" err="1"/>
              <a:t>ary</a:t>
            </a:r>
            <a:r>
              <a:rPr lang="en-US" sz="2400" dirty="0"/>
              <a:t> relation on </a:t>
            </a:r>
            <a:r>
              <a:rPr lang="en-US" sz="2400" i="1" dirty="0">
                <a:solidFill>
                  <a:srgbClr val="FF0000"/>
                </a:solidFill>
              </a:rPr>
              <a:t>n</a:t>
            </a:r>
            <a:r>
              <a:rPr lang="en-US" sz="2400" dirty="0"/>
              <a:t> objects</a:t>
            </a:r>
          </a:p>
          <a:p>
            <a:pPr marL="1381125" indent="0">
              <a:buNone/>
            </a:pPr>
            <a:r>
              <a:rPr lang="en-US" sz="2400" dirty="0"/>
              <a:t>For each constant symbol </a:t>
            </a:r>
            <a:r>
              <a:rPr lang="en-US" sz="2400" dirty="0">
                <a:solidFill>
                  <a:srgbClr val="FF0000"/>
                </a:solidFill>
              </a:rPr>
              <a:t>C</a:t>
            </a:r>
            <a:r>
              <a:rPr lang="en-US" sz="2400" dirty="0"/>
              <a:t> in the vocabulary</a:t>
            </a:r>
          </a:p>
          <a:p>
            <a:pPr marL="1778000" indent="0">
              <a:buNone/>
            </a:pPr>
            <a:r>
              <a:rPr lang="en-US" sz="2400" dirty="0"/>
              <a:t>For each choice of referent for </a:t>
            </a:r>
            <a:r>
              <a:rPr lang="en-US" sz="2400" dirty="0">
                <a:solidFill>
                  <a:srgbClr val="FF0000"/>
                </a:solidFill>
              </a:rPr>
              <a:t>C</a:t>
            </a:r>
            <a:r>
              <a:rPr lang="en-US" sz="2400" dirty="0"/>
              <a:t> from </a:t>
            </a:r>
            <a:r>
              <a:rPr lang="en-US" sz="2400" i="1" dirty="0">
                <a:solidFill>
                  <a:srgbClr val="FF0000"/>
                </a:solidFill>
              </a:rPr>
              <a:t>n </a:t>
            </a:r>
            <a:r>
              <a:rPr lang="en-US" sz="2400" dirty="0"/>
              <a:t>objects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6ABDBA1-3886-B641-9EFC-FE9009CC2497}"/>
              </a:ext>
            </a:extLst>
          </p:cNvPr>
          <p:cNvSpPr txBox="1">
            <a:spLocks/>
          </p:cNvSpPr>
          <p:nvPr/>
        </p:nvSpPr>
        <p:spPr>
          <a:xfrm>
            <a:off x="192793" y="5211204"/>
            <a:ext cx="11533271" cy="5318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Computing entailment by enumerating FOL models is not easy!</a:t>
            </a:r>
          </a:p>
        </p:txBody>
      </p:sp>
    </p:spTree>
    <p:extLst>
      <p:ext uri="{BB962C8B-B14F-4D97-AF65-F5344CB8AC3E}">
        <p14:creationId xmlns:p14="http://schemas.microsoft.com/office/powerpoint/2010/main" val="16472982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Universal Quantification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54315D-3BAD-BC4C-80CF-77B3C18AE44C}"/>
              </a:ext>
            </a:extLst>
          </p:cNvPr>
          <p:cNvSpPr txBox="1">
            <a:spLocks/>
          </p:cNvSpPr>
          <p:nvPr/>
        </p:nvSpPr>
        <p:spPr>
          <a:xfrm>
            <a:off x="209550" y="1365979"/>
            <a:ext cx="3464092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∀ &lt;variables&gt; &lt;sentence&gt;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E5C4B35-97A6-B642-B4F2-4F78C400B739}"/>
              </a:ext>
            </a:extLst>
          </p:cNvPr>
          <p:cNvSpPr txBox="1">
            <a:spLocks/>
          </p:cNvSpPr>
          <p:nvPr/>
        </p:nvSpPr>
        <p:spPr>
          <a:xfrm>
            <a:off x="112104" y="2928520"/>
            <a:ext cx="10972991" cy="509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∀ x  P </a:t>
            </a:r>
            <a:r>
              <a:rPr lang="en-US" sz="2400" dirty="0"/>
              <a:t>is true in a model </a:t>
            </a:r>
            <a:r>
              <a:rPr lang="en-US" sz="2400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 </a:t>
            </a:r>
            <a:r>
              <a:rPr lang="en-US" sz="2400" dirty="0" err="1"/>
              <a:t>iff</a:t>
            </a:r>
            <a:r>
              <a:rPr lang="en-US" sz="2400" dirty="0"/>
              <a:t> </a:t>
            </a:r>
            <a:r>
              <a:rPr lang="en-US" sz="2400" i="1" dirty="0">
                <a:solidFill>
                  <a:srgbClr val="FF0000"/>
                </a:solidFill>
              </a:rPr>
              <a:t>P</a:t>
            </a:r>
            <a:r>
              <a:rPr lang="en-US" sz="2400" dirty="0"/>
              <a:t> is true with </a:t>
            </a:r>
            <a:r>
              <a:rPr lang="en-US" sz="2400" dirty="0">
                <a:solidFill>
                  <a:srgbClr val="FF0000"/>
                </a:solidFill>
              </a:rPr>
              <a:t>x</a:t>
            </a:r>
            <a:r>
              <a:rPr lang="en-US" sz="2400" dirty="0"/>
              <a:t> being </a:t>
            </a:r>
            <a:r>
              <a:rPr lang="en-US" sz="2400" dirty="0">
                <a:solidFill>
                  <a:srgbClr val="FF0000"/>
                </a:solidFill>
              </a:rPr>
              <a:t>each</a:t>
            </a:r>
            <a:r>
              <a:rPr lang="en-US" sz="2400" dirty="0"/>
              <a:t> possible object in the model</a:t>
            </a:r>
          </a:p>
          <a:p>
            <a:pPr marL="0" indent="0">
              <a:buNone/>
            </a:pP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A0A72AF-FC85-1641-B331-014A2743993E}"/>
              </a:ext>
            </a:extLst>
          </p:cNvPr>
          <p:cNvSpPr txBox="1">
            <a:spLocks/>
          </p:cNvSpPr>
          <p:nvPr/>
        </p:nvSpPr>
        <p:spPr>
          <a:xfrm>
            <a:off x="209550" y="3677839"/>
            <a:ext cx="10045602" cy="25545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Roughly</a:t>
            </a:r>
            <a:r>
              <a:rPr lang="en-US" sz="2400" dirty="0"/>
              <a:t> speaking, equivalent to the conjunction of instantiations of P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617350A-B22E-DD46-B52F-E2AC37046702}"/>
              </a:ext>
            </a:extLst>
          </p:cNvPr>
          <p:cNvSpPr txBox="1">
            <a:spLocks/>
          </p:cNvSpPr>
          <p:nvPr/>
        </p:nvSpPr>
        <p:spPr>
          <a:xfrm>
            <a:off x="1309699" y="4472281"/>
            <a:ext cx="8315302" cy="482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	(At(</a:t>
            </a:r>
            <a:r>
              <a:rPr lang="en-US" sz="2400" dirty="0" err="1"/>
              <a:t>KingJohn</a:t>
            </a:r>
            <a:r>
              <a:rPr lang="en-US" sz="2400" dirty="0"/>
              <a:t>, JMU) ⟹ Smart(</a:t>
            </a:r>
            <a:r>
              <a:rPr lang="en-US" sz="2400" dirty="0" err="1"/>
              <a:t>KingJohn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∧	(At(Richard, JMU) ⟹ Smart(Richard))</a:t>
            </a:r>
          </a:p>
          <a:p>
            <a:pPr marL="0" indent="0">
              <a:buNone/>
            </a:pPr>
            <a:r>
              <a:rPr lang="en-US" sz="2400" dirty="0"/>
              <a:t>∧	(At(Berkeley, JMU) ⟹ Smart(Berkeley))</a:t>
            </a:r>
          </a:p>
          <a:p>
            <a:pPr marL="0" indent="0">
              <a:buNone/>
            </a:pPr>
            <a:r>
              <a:rPr lang="en-US" sz="2400" dirty="0"/>
              <a:t>∧ …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71D81E2-50BE-6F4F-8CDB-CFA212BEF1CC}"/>
              </a:ext>
            </a:extLst>
          </p:cNvPr>
          <p:cNvSpPr txBox="1">
            <a:spLocks/>
          </p:cNvSpPr>
          <p:nvPr/>
        </p:nvSpPr>
        <p:spPr>
          <a:xfrm>
            <a:off x="173726" y="1912828"/>
            <a:ext cx="7189733" cy="854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Everyone at JMU is smart: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	∀ x At(</a:t>
            </a:r>
            <a:r>
              <a:rPr lang="en-US" sz="2400" dirty="0" err="1">
                <a:solidFill>
                  <a:srgbClr val="FF0000"/>
                </a:solidFill>
              </a:rPr>
              <a:t>x,JMU</a:t>
            </a:r>
            <a:r>
              <a:rPr lang="en-US" sz="2400" dirty="0">
                <a:solidFill>
                  <a:srgbClr val="FF0000"/>
                </a:solidFill>
              </a:rPr>
              <a:t>) ⟹ Smart(x)</a:t>
            </a:r>
          </a:p>
        </p:txBody>
      </p:sp>
    </p:spTree>
    <p:extLst>
      <p:ext uri="{BB962C8B-B14F-4D97-AF65-F5344CB8AC3E}">
        <p14:creationId xmlns:p14="http://schemas.microsoft.com/office/powerpoint/2010/main" val="3567254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 Common Mistake to Avoid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7749A24-79E7-7342-8488-353FCE32B872}"/>
              </a:ext>
            </a:extLst>
          </p:cNvPr>
          <p:cNvSpPr txBox="1">
            <a:spLocks/>
          </p:cNvSpPr>
          <p:nvPr/>
        </p:nvSpPr>
        <p:spPr>
          <a:xfrm>
            <a:off x="209550" y="1365979"/>
            <a:ext cx="7089608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Typically, ⟹ is the main connective with </a:t>
            </a:r>
            <a:r>
              <a:rPr lang="en-US" b="1" dirty="0">
                <a:solidFill>
                  <a:srgbClr val="FF0000"/>
                </a:solidFill>
              </a:rPr>
              <a:t>∀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654E4EC-4F39-404A-84E7-B7C9761B024B}"/>
              </a:ext>
            </a:extLst>
          </p:cNvPr>
          <p:cNvSpPr txBox="1">
            <a:spLocks/>
          </p:cNvSpPr>
          <p:nvPr/>
        </p:nvSpPr>
        <p:spPr>
          <a:xfrm>
            <a:off x="209549" y="2134042"/>
            <a:ext cx="9896977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Common mistake: using ∧ as the main connective with </a:t>
            </a:r>
            <a:r>
              <a:rPr lang="en-US" b="1" dirty="0">
                <a:solidFill>
                  <a:srgbClr val="FF0000"/>
                </a:solidFill>
              </a:rPr>
              <a:t>∀</a:t>
            </a:r>
            <a:r>
              <a:rPr lang="en-US" dirty="0"/>
              <a:t>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DC1CC2-93D2-A94D-9E8B-B693D107BCC7}"/>
              </a:ext>
            </a:extLst>
          </p:cNvPr>
          <p:cNvSpPr txBox="1">
            <a:spLocks/>
          </p:cNvSpPr>
          <p:nvPr/>
        </p:nvSpPr>
        <p:spPr>
          <a:xfrm>
            <a:off x="811128" y="2666538"/>
            <a:ext cx="10963777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∀x At(x, JMU) ∧ Smart(x)</a:t>
            </a:r>
            <a:r>
              <a:rPr lang="en-US" dirty="0"/>
              <a:t> means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70DEE6-54CB-0547-B648-C6E33390FEE0}"/>
              </a:ext>
            </a:extLst>
          </p:cNvPr>
          <p:cNvSpPr txBox="1">
            <a:spLocks/>
          </p:cNvSpPr>
          <p:nvPr/>
        </p:nvSpPr>
        <p:spPr>
          <a:xfrm>
            <a:off x="811127" y="3474264"/>
            <a:ext cx="10963777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	“Everyone is at JMU and everyone is smart”.</a:t>
            </a:r>
          </a:p>
        </p:txBody>
      </p:sp>
    </p:spTree>
    <p:extLst>
      <p:ext uri="{BB962C8B-B14F-4D97-AF65-F5344CB8AC3E}">
        <p14:creationId xmlns:p14="http://schemas.microsoft.com/office/powerpoint/2010/main" val="3991150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Existential Quantification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5EA892-B8D1-3944-AC69-BD0B1A037B51}"/>
              </a:ext>
            </a:extLst>
          </p:cNvPr>
          <p:cNvSpPr txBox="1">
            <a:spLocks/>
          </p:cNvSpPr>
          <p:nvPr/>
        </p:nvSpPr>
        <p:spPr>
          <a:xfrm>
            <a:off x="209550" y="1365979"/>
            <a:ext cx="7089608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∃ &lt;variables&gt;&lt;sentence&gt;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60A350F-211B-9C40-ADC7-C95AC31106EC}"/>
              </a:ext>
            </a:extLst>
          </p:cNvPr>
          <p:cNvSpPr txBox="1">
            <a:spLocks/>
          </p:cNvSpPr>
          <p:nvPr/>
        </p:nvSpPr>
        <p:spPr>
          <a:xfrm>
            <a:off x="209549" y="2134042"/>
            <a:ext cx="8437145" cy="8979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Someone at Stanford is smart: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∃ x  At(x, Stanford) ∧ Smart(x)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∃ x P </a:t>
            </a:r>
            <a:r>
              <a:rPr lang="en-US" sz="2400" dirty="0"/>
              <a:t>is true in a model </a:t>
            </a:r>
            <a:r>
              <a:rPr lang="en-US" sz="2400" i="1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 </a:t>
            </a:r>
            <a:r>
              <a:rPr lang="en-US" sz="2400" dirty="0" err="1"/>
              <a:t>iff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P</a:t>
            </a:r>
            <a:r>
              <a:rPr lang="en-US" sz="2400" dirty="0"/>
              <a:t> is true with </a:t>
            </a:r>
            <a:r>
              <a:rPr lang="en-US" sz="2400" i="1" dirty="0">
                <a:solidFill>
                  <a:srgbClr val="FF0000"/>
                </a:solidFill>
              </a:rPr>
              <a:t>x</a:t>
            </a:r>
            <a:r>
              <a:rPr lang="en-US" sz="2400" dirty="0"/>
              <a:t> being </a:t>
            </a:r>
            <a:r>
              <a:rPr lang="en-US" sz="2400" i="1" dirty="0">
                <a:solidFill>
                  <a:srgbClr val="FF0000"/>
                </a:solidFill>
              </a:rPr>
              <a:t>some</a:t>
            </a:r>
            <a:r>
              <a:rPr lang="en-US" sz="2400" dirty="0"/>
              <a:t> possible object in the model.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F041281-3811-2948-A3E7-E297A928916D}"/>
              </a:ext>
            </a:extLst>
          </p:cNvPr>
          <p:cNvSpPr txBox="1">
            <a:spLocks/>
          </p:cNvSpPr>
          <p:nvPr/>
        </p:nvSpPr>
        <p:spPr>
          <a:xfrm>
            <a:off x="209549" y="3923221"/>
            <a:ext cx="10249904" cy="19963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Roughly speaking, equivalent to the disjunction of instantiations of P</a:t>
            </a:r>
          </a:p>
          <a:p>
            <a:pPr marL="0" indent="0">
              <a:buNone/>
            </a:pPr>
            <a:r>
              <a:rPr lang="en-US" sz="2400" dirty="0"/>
              <a:t>	(At(</a:t>
            </a:r>
            <a:r>
              <a:rPr lang="en-US" sz="2400" dirty="0" err="1"/>
              <a:t>KingJohn</a:t>
            </a:r>
            <a:r>
              <a:rPr lang="en-US" sz="2400" dirty="0"/>
              <a:t>, Stanford) ∧ Smart(</a:t>
            </a:r>
            <a:r>
              <a:rPr lang="en-US" sz="2400" dirty="0" err="1"/>
              <a:t>KingJohn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	∨ (At(Richard, Stanford) ∧ Smart(Richard))</a:t>
            </a:r>
          </a:p>
          <a:p>
            <a:pPr marL="0" indent="0">
              <a:buNone/>
            </a:pPr>
            <a:r>
              <a:rPr lang="en-US" sz="2400" dirty="0"/>
              <a:t>	∨ (At(Stanford, Stanford) ∧ Smart(Stanford))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5117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Another Common Mistake to Avoid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B66AF8-5CB5-3E43-B5AB-34ED6C2476C2}"/>
              </a:ext>
            </a:extLst>
          </p:cNvPr>
          <p:cNvSpPr txBox="1">
            <a:spLocks/>
          </p:cNvSpPr>
          <p:nvPr/>
        </p:nvSpPr>
        <p:spPr>
          <a:xfrm>
            <a:off x="209550" y="1365979"/>
            <a:ext cx="7089608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Typically, ∧ is the main connective with </a:t>
            </a:r>
            <a:r>
              <a:rPr lang="en-US" b="1" dirty="0">
                <a:solidFill>
                  <a:srgbClr val="FF0000"/>
                </a:solidFill>
              </a:rPr>
              <a:t>∃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598F83-1F17-0D4A-9695-B16A40B0EBA5}"/>
              </a:ext>
            </a:extLst>
          </p:cNvPr>
          <p:cNvSpPr txBox="1">
            <a:spLocks/>
          </p:cNvSpPr>
          <p:nvPr/>
        </p:nvSpPr>
        <p:spPr>
          <a:xfrm>
            <a:off x="209549" y="2134042"/>
            <a:ext cx="9896977" cy="3918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Common mistake: using ⟹ as the main connective with </a:t>
            </a:r>
            <a:r>
              <a:rPr lang="en-US" b="1" dirty="0">
                <a:solidFill>
                  <a:srgbClr val="FF0000"/>
                </a:solidFill>
              </a:rPr>
              <a:t>∃</a:t>
            </a:r>
            <a:r>
              <a:rPr lang="en-US" dirty="0"/>
              <a:t>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43249E6-BBE5-F048-9FC6-8D7E666BE45E}"/>
              </a:ext>
            </a:extLst>
          </p:cNvPr>
          <p:cNvSpPr txBox="1">
            <a:spLocks/>
          </p:cNvSpPr>
          <p:nvPr/>
        </p:nvSpPr>
        <p:spPr>
          <a:xfrm>
            <a:off x="811128" y="2666538"/>
            <a:ext cx="10963777" cy="1199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∃x At(x, Stanford) ⟹ Smart(x)	is true if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904E032-5935-AF45-9388-518E5AEBBCD2}"/>
              </a:ext>
            </a:extLst>
          </p:cNvPr>
          <p:cNvSpPr txBox="1">
            <a:spLocks/>
          </p:cNvSpPr>
          <p:nvPr/>
        </p:nvSpPr>
        <p:spPr>
          <a:xfrm>
            <a:off x="811128" y="3266305"/>
            <a:ext cx="10963777" cy="11995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	there is anyone who is not at Stanford.</a:t>
            </a:r>
          </a:p>
        </p:txBody>
      </p:sp>
    </p:spTree>
    <p:extLst>
      <p:ext uri="{BB962C8B-B14F-4D97-AF65-F5344CB8AC3E}">
        <p14:creationId xmlns:p14="http://schemas.microsoft.com/office/powerpoint/2010/main" val="41893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Properties of Quantifiers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234B41-1064-864A-963F-6D1B593D2725}"/>
              </a:ext>
            </a:extLst>
          </p:cNvPr>
          <p:cNvSpPr txBox="1">
            <a:spLocks/>
          </p:cNvSpPr>
          <p:nvPr/>
        </p:nvSpPr>
        <p:spPr>
          <a:xfrm>
            <a:off x="209550" y="1640568"/>
            <a:ext cx="3889140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∃x ∃ y		is the same as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742DF31-D2F1-EC45-B30E-11FC433A99B9}"/>
              </a:ext>
            </a:extLst>
          </p:cNvPr>
          <p:cNvSpPr txBox="1">
            <a:spLocks/>
          </p:cNvSpPr>
          <p:nvPr/>
        </p:nvSpPr>
        <p:spPr>
          <a:xfrm>
            <a:off x="209550" y="1025680"/>
            <a:ext cx="1117582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 ∀ y		is the same as			∀y ∀ x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5D5E70E-92B7-EE42-8F23-08F219B4BEB3}"/>
              </a:ext>
            </a:extLst>
          </p:cNvPr>
          <p:cNvSpPr txBox="1">
            <a:spLocks/>
          </p:cNvSpPr>
          <p:nvPr/>
        </p:nvSpPr>
        <p:spPr>
          <a:xfrm>
            <a:off x="5655844" y="1640568"/>
            <a:ext cx="1178092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∃y ∃ x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F9B3290-32E8-C44E-970C-28E322B58404}"/>
              </a:ext>
            </a:extLst>
          </p:cNvPr>
          <p:cNvSpPr txBox="1">
            <a:spLocks/>
          </p:cNvSpPr>
          <p:nvPr/>
        </p:nvSpPr>
        <p:spPr>
          <a:xfrm>
            <a:off x="209549" y="2257187"/>
            <a:ext cx="458002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∃x ∀ y		is NOT  the same as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8A0D932-1225-BF47-8205-5286074D5577}"/>
              </a:ext>
            </a:extLst>
          </p:cNvPr>
          <p:cNvSpPr txBox="1">
            <a:spLocks/>
          </p:cNvSpPr>
          <p:nvPr/>
        </p:nvSpPr>
        <p:spPr>
          <a:xfrm>
            <a:off x="5655844" y="2237501"/>
            <a:ext cx="1178092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y ∃ x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0A39581-5CFF-E642-BC20-D0FA47F89CA4}"/>
              </a:ext>
            </a:extLst>
          </p:cNvPr>
          <p:cNvSpPr txBox="1">
            <a:spLocks/>
          </p:cNvSpPr>
          <p:nvPr/>
        </p:nvSpPr>
        <p:spPr>
          <a:xfrm>
            <a:off x="721893" y="2915705"/>
            <a:ext cx="458002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∃x ∀ y		Loves(x, y)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5FC930E-663F-3C4C-A928-113ED49D6155}"/>
              </a:ext>
            </a:extLst>
          </p:cNvPr>
          <p:cNvSpPr txBox="1">
            <a:spLocks/>
          </p:cNvSpPr>
          <p:nvPr/>
        </p:nvSpPr>
        <p:spPr>
          <a:xfrm>
            <a:off x="5912516" y="2737177"/>
            <a:ext cx="607093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“There is a person who loves everyone in the world".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C852CDD-244A-CF4A-B50A-E810CC997DE1}"/>
              </a:ext>
            </a:extLst>
          </p:cNvPr>
          <p:cNvSpPr txBox="1">
            <a:spLocks/>
          </p:cNvSpPr>
          <p:nvPr/>
        </p:nvSpPr>
        <p:spPr>
          <a:xfrm>
            <a:off x="721893" y="3862979"/>
            <a:ext cx="458002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y ∃ x		Loves(x, y)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E1FD7FC-E628-1E45-BAD3-44A7689EDDF5}"/>
              </a:ext>
            </a:extLst>
          </p:cNvPr>
          <p:cNvSpPr txBox="1">
            <a:spLocks/>
          </p:cNvSpPr>
          <p:nvPr/>
        </p:nvSpPr>
        <p:spPr>
          <a:xfrm>
            <a:off x="5912515" y="3827239"/>
            <a:ext cx="607093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“Everyone is loved by at least one person”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E2E91A55-193E-7E43-8987-D8ACC2FCADDC}"/>
              </a:ext>
            </a:extLst>
          </p:cNvPr>
          <p:cNvSpPr txBox="1">
            <a:spLocks/>
          </p:cNvSpPr>
          <p:nvPr/>
        </p:nvSpPr>
        <p:spPr>
          <a:xfrm>
            <a:off x="209549" y="4874470"/>
            <a:ext cx="9624262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Quantifier duality: each can be expressed using the other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6F31163-6CDA-7140-943B-86F63207407C}"/>
              </a:ext>
            </a:extLst>
          </p:cNvPr>
          <p:cNvSpPr txBox="1">
            <a:spLocks/>
          </p:cNvSpPr>
          <p:nvPr/>
        </p:nvSpPr>
        <p:spPr>
          <a:xfrm>
            <a:off x="441660" y="5424112"/>
            <a:ext cx="3023436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 Likes(x, </a:t>
            </a:r>
            <a:r>
              <a:rPr lang="en-US" sz="2400" dirty="0" err="1"/>
              <a:t>IceCream</a:t>
            </a:r>
            <a:r>
              <a:rPr lang="en-US" sz="2400" dirty="0"/>
              <a:t>)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1AD3F04-E1D0-F44C-9CEF-6D7F7BD29259}"/>
              </a:ext>
            </a:extLst>
          </p:cNvPr>
          <p:cNvSpPr txBox="1">
            <a:spLocks/>
          </p:cNvSpPr>
          <p:nvPr/>
        </p:nvSpPr>
        <p:spPr>
          <a:xfrm>
            <a:off x="4584282" y="5416977"/>
            <a:ext cx="4880560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¬ ∃ x ¬ Likes(x, </a:t>
            </a:r>
            <a:r>
              <a:rPr lang="en-US" sz="2400" dirty="0" err="1"/>
              <a:t>IceCream</a:t>
            </a:r>
            <a:r>
              <a:rPr lang="en-US" sz="2400" dirty="0"/>
              <a:t>)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1143BD37-5FF2-C94F-90BB-AFCD2A63E796}"/>
              </a:ext>
            </a:extLst>
          </p:cNvPr>
          <p:cNvSpPr txBox="1">
            <a:spLocks/>
          </p:cNvSpPr>
          <p:nvPr/>
        </p:nvSpPr>
        <p:spPr>
          <a:xfrm>
            <a:off x="441660" y="5895862"/>
            <a:ext cx="3023436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 x Likes(x, Broccoli)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B578081-A313-3349-A5EF-B6F6C8D23336}"/>
              </a:ext>
            </a:extLst>
          </p:cNvPr>
          <p:cNvSpPr txBox="1">
            <a:spLocks/>
          </p:cNvSpPr>
          <p:nvPr/>
        </p:nvSpPr>
        <p:spPr>
          <a:xfrm>
            <a:off x="4584282" y="5921701"/>
            <a:ext cx="4142624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¬ ∀ x ¬ Likes(x, Broccoli)</a:t>
            </a:r>
          </a:p>
        </p:txBody>
      </p:sp>
    </p:spTree>
    <p:extLst>
      <p:ext uri="{BB962C8B-B14F-4D97-AF65-F5344CB8AC3E}">
        <p14:creationId xmlns:p14="http://schemas.microsoft.com/office/powerpoint/2010/main" val="20472947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Fun with Sentences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79608F-F309-6443-99F0-4143B6CF0BC0}"/>
              </a:ext>
            </a:extLst>
          </p:cNvPr>
          <p:cNvSpPr txBox="1">
            <a:spLocks/>
          </p:cNvSpPr>
          <p:nvPr/>
        </p:nvSpPr>
        <p:spPr>
          <a:xfrm>
            <a:off x="209550" y="1025680"/>
            <a:ext cx="3592429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Brothers are siblings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0256366-4729-714E-A1C8-5462E888AB40}"/>
              </a:ext>
            </a:extLst>
          </p:cNvPr>
          <p:cNvSpPr txBox="1">
            <a:spLocks/>
          </p:cNvSpPr>
          <p:nvPr/>
        </p:nvSpPr>
        <p:spPr>
          <a:xfrm>
            <a:off x="6979318" y="997943"/>
            <a:ext cx="465120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x, y Brother(</a:t>
            </a:r>
            <a:r>
              <a:rPr lang="en-US" sz="2400" dirty="0" err="1"/>
              <a:t>x,y</a:t>
            </a:r>
            <a:r>
              <a:rPr lang="en-US" sz="2400" dirty="0"/>
              <a:t>) ⟹ Sibling (x, y)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908285B-6BA5-F647-8BE0-C59FD19461BB}"/>
              </a:ext>
            </a:extLst>
          </p:cNvPr>
          <p:cNvSpPr txBox="1">
            <a:spLocks/>
          </p:cNvSpPr>
          <p:nvPr/>
        </p:nvSpPr>
        <p:spPr>
          <a:xfrm>
            <a:off x="209550" y="1768942"/>
            <a:ext cx="3592429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“Sibling” is symmetric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C7DF8C-8D0F-C145-B5D6-512BDCB63BC8}"/>
              </a:ext>
            </a:extLst>
          </p:cNvPr>
          <p:cNvSpPr txBox="1">
            <a:spLocks/>
          </p:cNvSpPr>
          <p:nvPr/>
        </p:nvSpPr>
        <p:spPr>
          <a:xfrm>
            <a:off x="6979318" y="1690777"/>
            <a:ext cx="465120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x, y Sibling(</a:t>
            </a:r>
            <a:r>
              <a:rPr lang="en-US" sz="2400" dirty="0" err="1"/>
              <a:t>x,y</a:t>
            </a:r>
            <a:r>
              <a:rPr lang="en-US" sz="2400" dirty="0"/>
              <a:t>) ⟹ Sibling (</a:t>
            </a:r>
            <a:r>
              <a:rPr lang="en-US" sz="2400" dirty="0" err="1"/>
              <a:t>y,x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879CB29-E169-004A-BE85-A7FCD37D1742}"/>
              </a:ext>
            </a:extLst>
          </p:cNvPr>
          <p:cNvSpPr txBox="1">
            <a:spLocks/>
          </p:cNvSpPr>
          <p:nvPr/>
        </p:nvSpPr>
        <p:spPr>
          <a:xfrm>
            <a:off x="209550" y="2512204"/>
            <a:ext cx="5453313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One’s mother is one’s female parent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AE7D488-F62E-E04A-87FA-1C765E78607D}"/>
              </a:ext>
            </a:extLst>
          </p:cNvPr>
          <p:cNvSpPr txBox="1">
            <a:spLocks/>
          </p:cNvSpPr>
          <p:nvPr/>
        </p:nvSpPr>
        <p:spPr>
          <a:xfrm>
            <a:off x="5806241" y="2512204"/>
            <a:ext cx="6224337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x, y Mother(</a:t>
            </a:r>
            <a:r>
              <a:rPr lang="en-US" sz="2400" dirty="0" err="1"/>
              <a:t>x,y</a:t>
            </a:r>
            <a:r>
              <a:rPr lang="en-US" sz="2400" dirty="0"/>
              <a:t>) ⇔(Female(x) ∧ Parent(</a:t>
            </a:r>
            <a:r>
              <a:rPr lang="en-US" sz="2400" dirty="0" err="1"/>
              <a:t>x,y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B836029-AD0E-B844-8717-20B75FE594E3}"/>
              </a:ext>
            </a:extLst>
          </p:cNvPr>
          <p:cNvSpPr txBox="1">
            <a:spLocks/>
          </p:cNvSpPr>
          <p:nvPr/>
        </p:nvSpPr>
        <p:spPr>
          <a:xfrm>
            <a:off x="209548" y="3487326"/>
            <a:ext cx="5453313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first cousin is a child of a parent's sibling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E16EBF3-AB82-0F4A-AEAD-C961400B4F71}"/>
              </a:ext>
            </a:extLst>
          </p:cNvPr>
          <p:cNvSpPr txBox="1">
            <a:spLocks/>
          </p:cNvSpPr>
          <p:nvPr/>
        </p:nvSpPr>
        <p:spPr>
          <a:xfrm>
            <a:off x="889336" y="4168264"/>
            <a:ext cx="10515600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 x, y </a:t>
            </a:r>
            <a:r>
              <a:rPr lang="en-US" sz="2400" dirty="0" err="1"/>
              <a:t>FirstCousin</a:t>
            </a:r>
            <a:r>
              <a:rPr lang="en-US" sz="2400" dirty="0"/>
              <a:t>(</a:t>
            </a:r>
            <a:r>
              <a:rPr lang="en-US" sz="2400" dirty="0" err="1"/>
              <a:t>x,y</a:t>
            </a:r>
            <a:r>
              <a:rPr lang="en-US" sz="2400" dirty="0"/>
              <a:t>) ⇔∃ p, </a:t>
            </a:r>
            <a:r>
              <a:rPr lang="en-US" sz="2400" dirty="0" err="1"/>
              <a:t>ps</a:t>
            </a:r>
            <a:r>
              <a:rPr lang="en-US" sz="2400" dirty="0"/>
              <a:t> Parent(p, x) ∧ Sibling(</a:t>
            </a:r>
            <a:r>
              <a:rPr lang="en-US" sz="2400" dirty="0" err="1"/>
              <a:t>ps</a:t>
            </a:r>
            <a:r>
              <a:rPr lang="en-US" sz="2400" dirty="0"/>
              <a:t>, p) ∧ Parent(</a:t>
            </a:r>
            <a:r>
              <a:rPr lang="en-US" sz="2400" dirty="0" err="1"/>
              <a:t>ps,y</a:t>
            </a:r>
            <a:r>
              <a:rPr lang="en-US" sz="2400" dirty="0"/>
              <a:t>) 	</a:t>
            </a:r>
          </a:p>
        </p:txBody>
      </p:sp>
    </p:spTree>
    <p:extLst>
      <p:ext uri="{BB962C8B-B14F-4D97-AF65-F5344CB8AC3E}">
        <p14:creationId xmlns:p14="http://schemas.microsoft.com/office/powerpoint/2010/main" val="31638842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Equality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035E73-53B9-7D49-8B2C-0418B175261E}"/>
              </a:ext>
            </a:extLst>
          </p:cNvPr>
          <p:cNvSpPr txBox="1">
            <a:spLocks/>
          </p:cNvSpPr>
          <p:nvPr/>
        </p:nvSpPr>
        <p:spPr>
          <a:xfrm>
            <a:off x="522720" y="1371578"/>
            <a:ext cx="9207166" cy="2421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term</a:t>
            </a:r>
            <a:r>
              <a:rPr lang="en-US" sz="2400" b="1" baseline="-25000" dirty="0">
                <a:solidFill>
                  <a:srgbClr val="FF0000"/>
                </a:solidFill>
              </a:rPr>
              <a:t>1</a:t>
            </a:r>
            <a:r>
              <a:rPr lang="en-US" sz="2400" b="1" dirty="0">
                <a:solidFill>
                  <a:srgbClr val="FF0000"/>
                </a:solidFill>
              </a:rPr>
              <a:t> = term</a:t>
            </a:r>
            <a:r>
              <a:rPr lang="en-US" sz="2400" b="1" baseline="-25000" dirty="0">
                <a:solidFill>
                  <a:srgbClr val="FF0000"/>
                </a:solidFill>
              </a:rPr>
              <a:t>2 </a:t>
            </a:r>
            <a:r>
              <a:rPr lang="en-US" sz="2400" dirty="0"/>
              <a:t>is true under a given interpretation</a:t>
            </a:r>
          </a:p>
          <a:p>
            <a:pPr marL="0" indent="0">
              <a:buNone/>
            </a:pPr>
            <a:r>
              <a:rPr lang="en-US" sz="2400" dirty="0"/>
              <a:t>If and only if term</a:t>
            </a:r>
            <a:r>
              <a:rPr lang="en-US" sz="2400" baseline="-25000" dirty="0"/>
              <a:t>1</a:t>
            </a:r>
            <a:r>
              <a:rPr lang="en-US" sz="2400" dirty="0"/>
              <a:t> and term</a:t>
            </a:r>
            <a:r>
              <a:rPr lang="en-US" sz="2400" baseline="-25000" dirty="0"/>
              <a:t>2</a:t>
            </a:r>
            <a:r>
              <a:rPr lang="en-US" sz="2400" dirty="0"/>
              <a:t> refer to the same object</a:t>
            </a:r>
          </a:p>
          <a:p>
            <a:pPr marL="920750" indent="-920750">
              <a:buNone/>
            </a:pPr>
            <a:r>
              <a:rPr lang="en-US" sz="2400" dirty="0"/>
              <a:t>	e.g., </a:t>
            </a:r>
            <a:r>
              <a:rPr lang="en-US" sz="2400" dirty="0">
                <a:solidFill>
                  <a:srgbClr val="FF0000"/>
                </a:solidFill>
              </a:rPr>
              <a:t>1 = 2 </a:t>
            </a:r>
            <a:r>
              <a:rPr lang="en-US" sz="2400" dirty="0"/>
              <a:t>and </a:t>
            </a:r>
            <a:r>
              <a:rPr lang="en-US" sz="2400" b="1" dirty="0">
                <a:solidFill>
                  <a:srgbClr val="FF0000"/>
                </a:solidFill>
              </a:rPr>
              <a:t>∀ x   X(Sqrt(x), Sqrt(x)) = x </a:t>
            </a:r>
            <a:r>
              <a:rPr lang="en-US" sz="2400" dirty="0"/>
              <a:t>are satisfiable</a:t>
            </a:r>
          </a:p>
          <a:p>
            <a:pPr marL="920750" indent="-920750">
              <a:buNone/>
            </a:pPr>
            <a:r>
              <a:rPr lang="en-US" sz="2400" dirty="0"/>
              <a:t>	</a:t>
            </a:r>
            <a:r>
              <a:rPr lang="en-US" sz="2400" dirty="0">
                <a:solidFill>
                  <a:srgbClr val="FF0000"/>
                </a:solidFill>
              </a:rPr>
              <a:t>2 = 2 </a:t>
            </a:r>
            <a:r>
              <a:rPr lang="en-US" sz="2400" dirty="0"/>
              <a:t>is valid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F915B8-AD23-3749-95D3-1CD70E2B6A71}"/>
              </a:ext>
            </a:extLst>
          </p:cNvPr>
          <p:cNvSpPr txBox="1">
            <a:spLocks/>
          </p:cNvSpPr>
          <p:nvPr/>
        </p:nvSpPr>
        <p:spPr>
          <a:xfrm>
            <a:off x="570846" y="3792912"/>
            <a:ext cx="11292640" cy="2421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e.g. definition of (full) Sibling in terms of Parent:</a:t>
            </a:r>
          </a:p>
          <a:p>
            <a:pPr marL="0" indent="0">
              <a:buNone/>
            </a:pPr>
            <a:r>
              <a:rPr lang="en-US" sz="2400" dirty="0"/>
              <a:t>	∀</a:t>
            </a:r>
            <a:r>
              <a:rPr lang="en-US" sz="2400" b="1" dirty="0">
                <a:solidFill>
                  <a:srgbClr val="FF0000"/>
                </a:solidFill>
              </a:rPr>
              <a:t>x, y Sibling(x, y) ⇔ [¬(x =y) ∧ ∃ m, f ¬(m = f)      ∧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		Parent(m, x) ∧ Parent(f, x) ∧ Parent(m, y) ∧ Parent (</a:t>
            </a:r>
            <a:r>
              <a:rPr lang="en-US" sz="2400" b="1" dirty="0" err="1">
                <a:solidFill>
                  <a:srgbClr val="FF0000"/>
                </a:solidFill>
              </a:rPr>
              <a:t>f,y</a:t>
            </a:r>
            <a:r>
              <a:rPr lang="en-US" sz="2400" b="1" dirty="0">
                <a:solidFill>
                  <a:srgbClr val="FF0000"/>
                </a:solidFill>
              </a:rPr>
              <a:t>)]</a:t>
            </a:r>
          </a:p>
        </p:txBody>
      </p:sp>
    </p:spTree>
    <p:extLst>
      <p:ext uri="{BB962C8B-B14F-4D97-AF65-F5344CB8AC3E}">
        <p14:creationId xmlns:p14="http://schemas.microsoft.com/office/powerpoint/2010/main" val="3825769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Interacting with FOL KBs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A0B8C6-3117-C34A-A3E5-05D3139929B4}"/>
              </a:ext>
            </a:extLst>
          </p:cNvPr>
          <p:cNvSpPr txBox="1">
            <a:spLocks/>
          </p:cNvSpPr>
          <p:nvPr/>
        </p:nvSpPr>
        <p:spPr>
          <a:xfrm>
            <a:off x="722897" y="898289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Suppose a Wumpus-world agent is using an FOL KB and perceives a smell and a breeze (but no glitter) at t = 5.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443ED13-42C6-954B-8B39-5BF712E6675A}"/>
              </a:ext>
            </a:extLst>
          </p:cNvPr>
          <p:cNvSpPr txBox="1">
            <a:spLocks/>
          </p:cNvSpPr>
          <p:nvPr/>
        </p:nvSpPr>
        <p:spPr>
          <a:xfrm>
            <a:off x="722897" y="1644250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Tell (KB, Percept([Smell, Breeze, None], 5))</a:t>
            </a:r>
          </a:p>
          <a:p>
            <a:r>
              <a:rPr lang="en-US" sz="2400" dirty="0"/>
              <a:t>Ask(KB, ∃ a Action (a, 5))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7B63E44-1A45-9345-BA94-6E4F404E243B}"/>
              </a:ext>
            </a:extLst>
          </p:cNvPr>
          <p:cNvSpPr txBox="1">
            <a:spLocks/>
          </p:cNvSpPr>
          <p:nvPr/>
        </p:nvSpPr>
        <p:spPr>
          <a:xfrm>
            <a:off x="1305644" y="2639418"/>
            <a:ext cx="9271335" cy="498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i.e., does KB entail any particular actions at t = 5.	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BBA2793-3971-CC45-85B6-E6038A4DCF89}"/>
              </a:ext>
            </a:extLst>
          </p:cNvPr>
          <p:cNvSpPr txBox="1">
            <a:spLocks/>
          </p:cNvSpPr>
          <p:nvPr/>
        </p:nvSpPr>
        <p:spPr>
          <a:xfrm>
            <a:off x="722894" y="3248227"/>
            <a:ext cx="9271335" cy="498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Answer: Yes, {a/Shoot} 	←  substitution (binding list)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574C815-FAC8-6B4B-8BA6-C38CB1C97D01}"/>
              </a:ext>
            </a:extLst>
          </p:cNvPr>
          <p:cNvSpPr txBox="1">
            <a:spLocks/>
          </p:cNvSpPr>
          <p:nvPr/>
        </p:nvSpPr>
        <p:spPr>
          <a:xfrm>
            <a:off x="722894" y="3716992"/>
            <a:ext cx="9271335" cy="25792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Given a sentence S and a substitution 𝜎,</a:t>
            </a:r>
          </a:p>
          <a:p>
            <a:pPr marL="0" indent="0">
              <a:buNone/>
            </a:pPr>
            <a:r>
              <a:rPr lang="en-US" sz="2400" dirty="0"/>
              <a:t>	S</a:t>
            </a:r>
            <a:r>
              <a:rPr lang="en-US" sz="2400" baseline="-25000" dirty="0"/>
              <a:t>𝜎</a:t>
            </a:r>
            <a:r>
              <a:rPr lang="en-US" sz="2400" dirty="0"/>
              <a:t> = denotes the result of plugging 𝜎 into S, e.g.</a:t>
            </a:r>
          </a:p>
          <a:p>
            <a:pPr marL="0" indent="0">
              <a:buNone/>
            </a:pPr>
            <a:r>
              <a:rPr lang="en-US" sz="2400" baseline="-25000" dirty="0"/>
              <a:t>	</a:t>
            </a:r>
            <a:r>
              <a:rPr lang="en-US" sz="2400" dirty="0"/>
              <a:t>S = Smarter(x, y)</a:t>
            </a:r>
          </a:p>
          <a:p>
            <a:pPr marL="0" indent="0">
              <a:buNone/>
            </a:pPr>
            <a:r>
              <a:rPr lang="en-US" sz="2400" baseline="-25000" dirty="0"/>
              <a:t>	</a:t>
            </a:r>
            <a:r>
              <a:rPr lang="en-US" sz="2400" dirty="0"/>
              <a:t>𝜎 = {x/Liz, y/Kevin}</a:t>
            </a:r>
          </a:p>
          <a:p>
            <a:pPr marL="0" indent="0">
              <a:buNone/>
            </a:pPr>
            <a:r>
              <a:rPr lang="en-US" sz="2400" dirty="0"/>
              <a:t>	S</a:t>
            </a:r>
            <a:r>
              <a:rPr lang="en-US" sz="2400" baseline="-25000" dirty="0"/>
              <a:t>𝜎</a:t>
            </a:r>
            <a:r>
              <a:rPr lang="en-US" sz="2400" dirty="0"/>
              <a:t> = Smarter(Liz, Kevin)</a:t>
            </a:r>
          </a:p>
          <a:p>
            <a:pPr marL="0" indent="0">
              <a:buNone/>
            </a:pPr>
            <a:r>
              <a:rPr lang="en-US" sz="2400" dirty="0"/>
              <a:t>	Ask(KB, S) returns some/all 𝜎 such that KB ⊨ S</a:t>
            </a:r>
            <a:r>
              <a:rPr lang="en-US" sz="2400" baseline="-25000" dirty="0"/>
              <a:t>𝜎</a:t>
            </a:r>
          </a:p>
        </p:txBody>
      </p:sp>
    </p:spTree>
    <p:extLst>
      <p:ext uri="{BB962C8B-B14F-4D97-AF65-F5344CB8AC3E}">
        <p14:creationId xmlns:p14="http://schemas.microsoft.com/office/powerpoint/2010/main" val="3774899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Knowledge Base for the Wumpus World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D04E8-943B-414B-A245-90723A49EFC6}"/>
              </a:ext>
            </a:extLst>
          </p:cNvPr>
          <p:cNvSpPr txBox="1">
            <a:spLocks/>
          </p:cNvSpPr>
          <p:nvPr/>
        </p:nvSpPr>
        <p:spPr>
          <a:xfrm>
            <a:off x="722897" y="993595"/>
            <a:ext cx="9271335" cy="13164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“Perception”</a:t>
            </a:r>
          </a:p>
          <a:p>
            <a:pPr marL="457200" lvl="1" indent="0">
              <a:buNone/>
            </a:pPr>
            <a:r>
              <a:rPr lang="en-US" sz="2000" dirty="0"/>
              <a:t>∀ b, g, t Percept([Smell, b, g], t) ⟹ Smelt(t)</a:t>
            </a:r>
          </a:p>
          <a:p>
            <a:pPr marL="457200" lvl="1" indent="0">
              <a:buNone/>
            </a:pPr>
            <a:r>
              <a:rPr lang="en-US" sz="2000" dirty="0"/>
              <a:t>∀ s, b, t Percept ([s, b, Glitter], t) ⟹ </a:t>
            </a:r>
            <a:r>
              <a:rPr lang="en-US" sz="2000" dirty="0" err="1"/>
              <a:t>AtGold</a:t>
            </a:r>
            <a:r>
              <a:rPr lang="en-US" sz="2000" dirty="0"/>
              <a:t>(t)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916E97-F877-484A-997A-19CA2A385B84}"/>
              </a:ext>
            </a:extLst>
          </p:cNvPr>
          <p:cNvSpPr txBox="1">
            <a:spLocks/>
          </p:cNvSpPr>
          <p:nvPr/>
        </p:nvSpPr>
        <p:spPr>
          <a:xfrm>
            <a:off x="722896" y="2509838"/>
            <a:ext cx="9271335" cy="554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“Reflex” </a:t>
            </a:r>
            <a:r>
              <a:rPr lang="en-US" sz="2000" dirty="0"/>
              <a:t>∀ t </a:t>
            </a:r>
            <a:r>
              <a:rPr lang="en-US" sz="2000" dirty="0" err="1"/>
              <a:t>AtGold</a:t>
            </a:r>
            <a:r>
              <a:rPr lang="en-US" sz="2000" dirty="0"/>
              <a:t>(t) ⟹ Action(Grab, t) </a:t>
            </a:r>
            <a:r>
              <a:rPr lang="en-US" sz="2400" dirty="0"/>
              <a:t>	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D6EC832-D536-B141-B24F-D87E1C419FCD}"/>
              </a:ext>
            </a:extLst>
          </p:cNvPr>
          <p:cNvSpPr txBox="1">
            <a:spLocks/>
          </p:cNvSpPr>
          <p:nvPr/>
        </p:nvSpPr>
        <p:spPr>
          <a:xfrm>
            <a:off x="722895" y="3151897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Reflex with internal state: do we have the gold already?</a:t>
            </a:r>
          </a:p>
          <a:p>
            <a:pPr marL="457200" lvl="1" indent="0">
              <a:buNone/>
            </a:pPr>
            <a:r>
              <a:rPr lang="en-US" sz="2000" dirty="0"/>
              <a:t>∀ t At Gold(t) ∧ ¬Holding(Gold, t) ⟹ Action(Grab, t)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357E45-E272-D444-8D4E-6133E6BD8842}"/>
              </a:ext>
            </a:extLst>
          </p:cNvPr>
          <p:cNvSpPr txBox="1">
            <a:spLocks/>
          </p:cNvSpPr>
          <p:nvPr/>
        </p:nvSpPr>
        <p:spPr>
          <a:xfrm>
            <a:off x="722895" y="4160156"/>
            <a:ext cx="9271335" cy="14706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Holding(Gold, t) cannot be observed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Keeping track of change is essential.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6751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703"/>
            <a:ext cx="12192000" cy="6086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Pros and Cons of Propositional Logic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ADF559-3A7E-A640-8EEB-05481DD3295D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61D3656-CF97-0149-9722-4343B4E92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02EDB24-0B70-6047-9955-803D34D9AC9A}"/>
              </a:ext>
            </a:extLst>
          </p:cNvPr>
          <p:cNvSpPr txBox="1">
            <a:spLocks/>
          </p:cNvSpPr>
          <p:nvPr/>
        </p:nvSpPr>
        <p:spPr>
          <a:xfrm>
            <a:off x="654465" y="1432327"/>
            <a:ext cx="11175828" cy="23277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Propositional logic is </a:t>
            </a:r>
            <a:r>
              <a:rPr lang="en-US" sz="2400" dirty="0">
                <a:solidFill>
                  <a:srgbClr val="FF0000"/>
                </a:solidFill>
              </a:rPr>
              <a:t>declarative</a:t>
            </a:r>
            <a:r>
              <a:rPr lang="en-US" sz="2400" dirty="0"/>
              <a:t>: pieces of syntax correspond to facts</a:t>
            </a:r>
          </a:p>
          <a:p>
            <a:r>
              <a:rPr lang="en-US" sz="2400" dirty="0"/>
              <a:t>Propositional logic allows partial/disjunctive/negated information</a:t>
            </a:r>
          </a:p>
          <a:p>
            <a:r>
              <a:rPr lang="en-US" sz="2400" dirty="0"/>
              <a:t>Propositional logic is </a:t>
            </a:r>
            <a:r>
              <a:rPr lang="en-US" sz="2400" dirty="0">
                <a:solidFill>
                  <a:srgbClr val="FF0000"/>
                </a:solidFill>
              </a:rPr>
              <a:t>compositional</a:t>
            </a:r>
            <a:r>
              <a:rPr lang="en-US" sz="2400" dirty="0"/>
              <a:t>: meaning </a:t>
            </a:r>
            <a:r>
              <a:rPr lang="en-US" sz="2400" dirty="0">
                <a:solidFill>
                  <a:srgbClr val="FF0000"/>
                </a:solidFill>
              </a:rPr>
              <a:t>B</a:t>
            </a:r>
            <a:r>
              <a:rPr lang="en-US" sz="2400" baseline="-25000" dirty="0">
                <a:solidFill>
                  <a:srgbClr val="FF0000"/>
                </a:solidFill>
              </a:rPr>
              <a:t>1,1</a:t>
            </a:r>
            <a:r>
              <a:rPr lang="en-US" sz="2400" dirty="0">
                <a:solidFill>
                  <a:srgbClr val="FF0000"/>
                </a:solidFill>
              </a:rPr>
              <a:t> ∧ P</a:t>
            </a:r>
            <a:r>
              <a:rPr lang="en-US" sz="2400" baseline="-25000" dirty="0">
                <a:solidFill>
                  <a:srgbClr val="FF0000"/>
                </a:solidFill>
              </a:rPr>
              <a:t>1,2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is derived from the meaning of </a:t>
            </a:r>
            <a:r>
              <a:rPr lang="en-US" sz="2400" dirty="0">
                <a:solidFill>
                  <a:srgbClr val="FF0000"/>
                </a:solidFill>
              </a:rPr>
              <a:t>B</a:t>
            </a:r>
            <a:r>
              <a:rPr lang="en-US" sz="2400" baseline="-25000" dirty="0">
                <a:solidFill>
                  <a:srgbClr val="FF0000"/>
                </a:solidFill>
              </a:rPr>
              <a:t>1,1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FF0000"/>
                </a:solidFill>
              </a:rPr>
              <a:t>P</a:t>
            </a:r>
            <a:r>
              <a:rPr lang="en-US" sz="2400" baseline="-25000" dirty="0">
                <a:solidFill>
                  <a:srgbClr val="FF0000"/>
                </a:solidFill>
              </a:rPr>
              <a:t>1,2</a:t>
            </a:r>
          </a:p>
          <a:p>
            <a:r>
              <a:rPr lang="en-US" sz="2400" dirty="0"/>
              <a:t>Meaning in propositional logic </a:t>
            </a:r>
            <a:r>
              <a:rPr lang="en-US" sz="2400" dirty="0">
                <a:solidFill>
                  <a:srgbClr val="FF0000"/>
                </a:solidFill>
              </a:rPr>
              <a:t>is context-independent </a:t>
            </a:r>
            <a:r>
              <a:rPr lang="en-US" sz="2400" dirty="0"/>
              <a:t>(unlike natural language, where meaning depends on context).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938468C-205E-CF45-9683-92A2D5C1696C}"/>
              </a:ext>
            </a:extLst>
          </p:cNvPr>
          <p:cNvSpPr txBox="1">
            <a:spLocks/>
          </p:cNvSpPr>
          <p:nvPr/>
        </p:nvSpPr>
        <p:spPr>
          <a:xfrm>
            <a:off x="654464" y="4662640"/>
            <a:ext cx="10912304" cy="14684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dirty="0"/>
              <a:t>Propositional logic has very limited expressive power (unlike natural language).</a:t>
            </a:r>
          </a:p>
          <a:p>
            <a:pPr marL="9525" indent="-9525">
              <a:buNone/>
            </a:pPr>
            <a:r>
              <a:rPr lang="en-US" sz="2400" dirty="0"/>
              <a:t>e.g., cannot say “pits cause breezes in adjacent squares”, except by writing one sentence for each square.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922E984-59AA-9844-8320-C011F1129377}"/>
              </a:ext>
            </a:extLst>
          </p:cNvPr>
          <p:cNvSpPr txBox="1">
            <a:spLocks/>
          </p:cNvSpPr>
          <p:nvPr/>
        </p:nvSpPr>
        <p:spPr>
          <a:xfrm>
            <a:off x="209550" y="981046"/>
            <a:ext cx="1012489" cy="497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u="sng" dirty="0"/>
              <a:t>PROS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98C5AA-F065-B749-8B7F-00FA6AA96F67}"/>
              </a:ext>
            </a:extLst>
          </p:cNvPr>
          <p:cNvSpPr txBox="1">
            <a:spLocks/>
          </p:cNvSpPr>
          <p:nvPr/>
        </p:nvSpPr>
        <p:spPr>
          <a:xfrm>
            <a:off x="148220" y="3962431"/>
            <a:ext cx="1012489" cy="4978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u="sng" dirty="0"/>
              <a:t>CONS</a:t>
            </a:r>
          </a:p>
        </p:txBody>
      </p:sp>
    </p:spTree>
    <p:extLst>
      <p:ext uri="{BB962C8B-B14F-4D97-AF65-F5344CB8AC3E}">
        <p14:creationId xmlns:p14="http://schemas.microsoft.com/office/powerpoint/2010/main" val="3033423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Deciding Hidden Properties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C26023-4F02-124C-AF08-230230328CC1}"/>
              </a:ext>
            </a:extLst>
          </p:cNvPr>
          <p:cNvSpPr txBox="1">
            <a:spLocks/>
          </p:cNvSpPr>
          <p:nvPr/>
        </p:nvSpPr>
        <p:spPr>
          <a:xfrm>
            <a:off x="722897" y="993595"/>
            <a:ext cx="9271335" cy="13164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Properties of locations:</a:t>
            </a:r>
          </a:p>
          <a:p>
            <a:pPr marL="457200" lvl="1" indent="0">
              <a:buNone/>
            </a:pPr>
            <a:r>
              <a:rPr lang="en-US" sz="2000" dirty="0"/>
              <a:t>∀ x, t At(Agent, x, t) ∧ Smelt(t) ⟹ Smelly(x)</a:t>
            </a:r>
          </a:p>
          <a:p>
            <a:pPr marL="457200" lvl="1" indent="0">
              <a:buNone/>
            </a:pPr>
            <a:r>
              <a:rPr lang="en-US" sz="2000" dirty="0"/>
              <a:t>∀ x t At(Agent, x, t) ∧ Breeze(t) ⟹ Breezy(x) 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938BE56-1071-7543-AFA6-ED2BAE91A0C5}"/>
              </a:ext>
            </a:extLst>
          </p:cNvPr>
          <p:cNvSpPr txBox="1">
            <a:spLocks/>
          </p:cNvSpPr>
          <p:nvPr/>
        </p:nvSpPr>
        <p:spPr>
          <a:xfrm>
            <a:off x="722896" y="2509838"/>
            <a:ext cx="9271335" cy="554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Squares are breezy near a pit (Diagnostic rule – infer cause from effect):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E8DEB09-DF35-B949-B18B-4E93257F6F2B}"/>
              </a:ext>
            </a:extLst>
          </p:cNvPr>
          <p:cNvSpPr txBox="1">
            <a:spLocks/>
          </p:cNvSpPr>
          <p:nvPr/>
        </p:nvSpPr>
        <p:spPr>
          <a:xfrm>
            <a:off x="1244265" y="2931920"/>
            <a:ext cx="9271335" cy="497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/>
              <a:t>∀ y Breezy(y) ⟹ ∃ x Pit(x) ∧ Adjacent(x, y) </a:t>
            </a:r>
            <a:r>
              <a:rPr lang="en-US" sz="2400" dirty="0"/>
              <a:t>	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47BEB36-0F42-984D-A243-222010CAD3BB}"/>
              </a:ext>
            </a:extLst>
          </p:cNvPr>
          <p:cNvSpPr txBox="1">
            <a:spLocks/>
          </p:cNvSpPr>
          <p:nvPr/>
        </p:nvSpPr>
        <p:spPr>
          <a:xfrm>
            <a:off x="722896" y="3573980"/>
            <a:ext cx="9271335" cy="554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Causal rule – (infer effect from cause):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4C7454F-E693-9845-80CD-46159842FF3D}"/>
              </a:ext>
            </a:extLst>
          </p:cNvPr>
          <p:cNvSpPr txBox="1">
            <a:spLocks/>
          </p:cNvSpPr>
          <p:nvPr/>
        </p:nvSpPr>
        <p:spPr>
          <a:xfrm>
            <a:off x="1244265" y="3996062"/>
            <a:ext cx="9271335" cy="497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/>
              <a:t>∀ x, y Pit(x) ∧ Adjacent(x, y)  ⟹ Breezy(y) </a:t>
            </a:r>
            <a:r>
              <a:rPr lang="en-US" sz="2400" dirty="0"/>
              <a:t>	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A71AC03-5971-0A49-B45A-C7C022643FE8}"/>
              </a:ext>
            </a:extLst>
          </p:cNvPr>
          <p:cNvSpPr txBox="1">
            <a:spLocks/>
          </p:cNvSpPr>
          <p:nvPr/>
        </p:nvSpPr>
        <p:spPr>
          <a:xfrm>
            <a:off x="722896" y="4546481"/>
            <a:ext cx="9271335" cy="7637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Neither of these is complete, e.g., the causal rule doesn’t say whether squares far away from pits can be breezy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7DD27BE-58EF-2447-81DA-2F0EDBEC5605}"/>
              </a:ext>
            </a:extLst>
          </p:cNvPr>
          <p:cNvSpPr txBox="1">
            <a:spLocks/>
          </p:cNvSpPr>
          <p:nvPr/>
        </p:nvSpPr>
        <p:spPr>
          <a:xfrm>
            <a:off x="722896" y="5310201"/>
            <a:ext cx="9271335" cy="554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Definition for the Breezy predicate: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3D497B1-E689-C042-AF0A-A11CB3444C7B}"/>
              </a:ext>
            </a:extLst>
          </p:cNvPr>
          <p:cNvSpPr txBox="1">
            <a:spLocks/>
          </p:cNvSpPr>
          <p:nvPr/>
        </p:nvSpPr>
        <p:spPr>
          <a:xfrm>
            <a:off x="1244265" y="5732283"/>
            <a:ext cx="9271335" cy="497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/>
              <a:t>∀ y Breezy(y)  ⇔ [∃ x Pit(x) ∧ Adjacent(x, y)]</a:t>
            </a: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489679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Keeping Track of Change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9C6CE6-02A4-3244-821F-19A7E4C55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5641" y="1428292"/>
            <a:ext cx="3418974" cy="37566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EE9410-9CCF-5E49-BE00-CD2DA3B15EDF}"/>
              </a:ext>
            </a:extLst>
          </p:cNvPr>
          <p:cNvSpPr txBox="1">
            <a:spLocks/>
          </p:cNvSpPr>
          <p:nvPr/>
        </p:nvSpPr>
        <p:spPr>
          <a:xfrm>
            <a:off x="209550" y="1395956"/>
            <a:ext cx="9062787" cy="7755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Facts hold in situations, rather than eternally.</a:t>
            </a:r>
          </a:p>
          <a:p>
            <a:pPr marL="0" indent="0">
              <a:buNone/>
            </a:pPr>
            <a:r>
              <a:rPr lang="en-US" sz="2400" dirty="0"/>
              <a:t>	e.g., Holding(Gold, Now) rather than just Holding(Gold)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7E548E0-BD5D-0A45-85D6-90B5F75C7526}"/>
              </a:ext>
            </a:extLst>
          </p:cNvPr>
          <p:cNvSpPr txBox="1">
            <a:spLocks/>
          </p:cNvSpPr>
          <p:nvPr/>
        </p:nvSpPr>
        <p:spPr>
          <a:xfrm>
            <a:off x="209550" y="2528890"/>
            <a:ext cx="9271335" cy="5542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Situational calculus is one way to represent change in FOL: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0627F73-04C2-C343-A8C2-D66FC5814CAB}"/>
              </a:ext>
            </a:extLst>
          </p:cNvPr>
          <p:cNvSpPr txBox="1">
            <a:spLocks/>
          </p:cNvSpPr>
          <p:nvPr/>
        </p:nvSpPr>
        <p:spPr>
          <a:xfrm>
            <a:off x="511844" y="3029514"/>
            <a:ext cx="9271335" cy="11541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Adds a situation argument to each non-eternal predicate.</a:t>
            </a:r>
          </a:p>
          <a:p>
            <a:pPr marL="0" indent="0">
              <a:buNone/>
            </a:pPr>
            <a:r>
              <a:rPr lang="en-US" sz="2400" dirty="0"/>
              <a:t>e.g., now in Holding(Gold, Now) denotes a situation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70F4030-8A89-944C-8E4C-F579F5A9316C}"/>
              </a:ext>
            </a:extLst>
          </p:cNvPr>
          <p:cNvSpPr txBox="1">
            <a:spLocks/>
          </p:cNvSpPr>
          <p:nvPr/>
        </p:nvSpPr>
        <p:spPr>
          <a:xfrm>
            <a:off x="209550" y="4329486"/>
            <a:ext cx="9271335" cy="11541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Situations are connected by the Result function</a:t>
            </a:r>
          </a:p>
          <a:p>
            <a:pPr marL="0" indent="0">
              <a:buNone/>
            </a:pPr>
            <a:r>
              <a:rPr lang="en-US" sz="2400" dirty="0"/>
              <a:t>	Result(a, s) is the situation that results from doing a in s</a:t>
            </a:r>
          </a:p>
        </p:txBody>
      </p:sp>
    </p:spTree>
    <p:extLst>
      <p:ext uri="{BB962C8B-B14F-4D97-AF65-F5344CB8AC3E}">
        <p14:creationId xmlns:p14="http://schemas.microsoft.com/office/powerpoint/2010/main" val="11732453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Preliminaries on Situation Calculus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FC2636D-D9EC-6147-911C-0BD90C5E5576}"/>
              </a:ext>
            </a:extLst>
          </p:cNvPr>
          <p:cNvSpPr txBox="1">
            <a:spLocks/>
          </p:cNvSpPr>
          <p:nvPr/>
        </p:nvSpPr>
        <p:spPr>
          <a:xfrm>
            <a:off x="369970" y="985837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Situation calculus is a logic formalism designed for representing and reasoning about dynamical domains.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696A69B-89B7-B148-8316-055661791B4C}"/>
              </a:ext>
            </a:extLst>
          </p:cNvPr>
          <p:cNvSpPr txBox="1">
            <a:spLocks/>
          </p:cNvSpPr>
          <p:nvPr/>
        </p:nvSpPr>
        <p:spPr>
          <a:xfrm>
            <a:off x="369970" y="1953417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dynamic world is modeled as progressing through a series of situations as a result of various actions being performed within the world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57B399-EF95-0542-902C-4AD66C76FAEC}"/>
              </a:ext>
            </a:extLst>
          </p:cNvPr>
          <p:cNvSpPr txBox="1">
            <a:spLocks/>
          </p:cNvSpPr>
          <p:nvPr/>
        </p:nvSpPr>
        <p:spPr>
          <a:xfrm>
            <a:off x="369970" y="3164596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Introduced by John McCarthy in 1963</a:t>
            </a:r>
            <a:r>
              <a:rPr lang="en-US" sz="2400"/>
              <a:t>. </a:t>
            </a:r>
            <a:r>
              <a:rPr lang="en-US" sz="2400" dirty="0"/>
              <a:t>McCarthy described a situation as a state.  Ray Reiter corrected this (1991):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9C85FF3-245C-B74C-A9B0-9E0F47177BC4}"/>
              </a:ext>
            </a:extLst>
          </p:cNvPr>
          <p:cNvSpPr txBox="1">
            <a:spLocks/>
          </p:cNvSpPr>
          <p:nvPr/>
        </p:nvSpPr>
        <p:spPr>
          <a:xfrm>
            <a:off x="815640" y="3987993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“A situation is a finite sequence of actions.  Period.  It’s not a state, its not a snapshot, it’s a history”.  </a:t>
            </a:r>
          </a:p>
        </p:txBody>
      </p:sp>
    </p:spTree>
    <p:extLst>
      <p:ext uri="{BB962C8B-B14F-4D97-AF65-F5344CB8AC3E}">
        <p14:creationId xmlns:p14="http://schemas.microsoft.com/office/powerpoint/2010/main" val="39514862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Describing Actions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6CDB04-52BD-C349-8918-3FAF66FEB4AB}"/>
              </a:ext>
            </a:extLst>
          </p:cNvPr>
          <p:cNvSpPr txBox="1">
            <a:spLocks/>
          </p:cNvSpPr>
          <p:nvPr/>
        </p:nvSpPr>
        <p:spPr>
          <a:xfrm>
            <a:off x="369970" y="985837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“Effect” axiom – describe changes due to action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∀ s </a:t>
            </a:r>
            <a:r>
              <a:rPr lang="en-US" sz="2400" dirty="0" err="1">
                <a:solidFill>
                  <a:srgbClr val="FF0000"/>
                </a:solidFill>
              </a:rPr>
              <a:t>AtHold</a:t>
            </a:r>
            <a:r>
              <a:rPr lang="en-US" sz="2400" dirty="0">
                <a:solidFill>
                  <a:srgbClr val="FF0000"/>
                </a:solidFill>
              </a:rPr>
              <a:t>(s) 	⟹ Holding(Gold, Result(</a:t>
            </a:r>
            <a:r>
              <a:rPr lang="en-US" sz="2400" dirty="0" err="1">
                <a:solidFill>
                  <a:srgbClr val="FF0000"/>
                </a:solidFill>
              </a:rPr>
              <a:t>Grab,s</a:t>
            </a:r>
            <a:r>
              <a:rPr lang="en-US" sz="2400" dirty="0">
                <a:solidFill>
                  <a:srgbClr val="FF0000"/>
                </a:solidFill>
              </a:rPr>
              <a:t>))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C734742-FBB0-3C44-A0BA-8674DB4BB9C9}"/>
              </a:ext>
            </a:extLst>
          </p:cNvPr>
          <p:cNvSpPr txBox="1">
            <a:spLocks/>
          </p:cNvSpPr>
          <p:nvPr/>
        </p:nvSpPr>
        <p:spPr>
          <a:xfrm>
            <a:off x="369970" y="2164931"/>
            <a:ext cx="9271335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“Frame” axiom – describe non-changes due to action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∀ s </a:t>
            </a:r>
            <a:r>
              <a:rPr lang="en-US" sz="2400" dirty="0" err="1">
                <a:solidFill>
                  <a:srgbClr val="FF0000"/>
                </a:solidFill>
              </a:rPr>
              <a:t>HaveArrow</a:t>
            </a:r>
            <a:r>
              <a:rPr lang="en-US" sz="2400" dirty="0">
                <a:solidFill>
                  <a:srgbClr val="FF0000"/>
                </a:solidFill>
              </a:rPr>
              <a:t>(s) 	⟹ </a:t>
            </a:r>
            <a:r>
              <a:rPr lang="en-US" sz="2400" dirty="0" err="1">
                <a:solidFill>
                  <a:srgbClr val="FF0000"/>
                </a:solidFill>
              </a:rPr>
              <a:t>HaveArrow</a:t>
            </a:r>
            <a:r>
              <a:rPr lang="en-US" sz="2400" dirty="0">
                <a:solidFill>
                  <a:srgbClr val="FF0000"/>
                </a:solidFill>
              </a:rPr>
              <a:t>(Result(</a:t>
            </a:r>
            <a:r>
              <a:rPr lang="en-US" sz="2400" dirty="0" err="1">
                <a:solidFill>
                  <a:srgbClr val="FF0000"/>
                </a:solidFill>
              </a:rPr>
              <a:t>Grab,s</a:t>
            </a:r>
            <a:r>
              <a:rPr lang="en-US" sz="2400" dirty="0">
                <a:solidFill>
                  <a:srgbClr val="FF0000"/>
                </a:solidFill>
              </a:rPr>
              <a:t>))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E3BFAC5-79FC-514F-95C5-7AF89AE5AEB5}"/>
              </a:ext>
            </a:extLst>
          </p:cNvPr>
          <p:cNvSpPr txBox="1">
            <a:spLocks/>
          </p:cNvSpPr>
          <p:nvPr/>
        </p:nvSpPr>
        <p:spPr>
          <a:xfrm>
            <a:off x="369970" y="3263061"/>
            <a:ext cx="9271335" cy="16137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Frame problem</a:t>
            </a:r>
            <a:r>
              <a:rPr lang="en-US" sz="2400" dirty="0"/>
              <a:t>: find an elegant way to handle non-change: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400" dirty="0"/>
              <a:t>Representation – avoid frame axioms</a:t>
            </a:r>
          </a:p>
          <a:p>
            <a:pPr marL="457200" indent="-457200">
              <a:buFont typeface="+mj-lt"/>
              <a:buAutoNum type="alphaLcParenR"/>
            </a:pPr>
            <a:r>
              <a:rPr lang="en-US" sz="2400" dirty="0"/>
              <a:t>Inference – avoid repeated ”copy-</a:t>
            </a:r>
            <a:r>
              <a:rPr lang="en-US" sz="2400" dirty="0" err="1"/>
              <a:t>vers</a:t>
            </a:r>
            <a:r>
              <a:rPr lang="en-US" sz="2400" dirty="0"/>
              <a:t>” to keep track of state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E884E88-DDB7-7A4B-8775-7550BA1EFBE8}"/>
              </a:ext>
            </a:extLst>
          </p:cNvPr>
          <p:cNvSpPr txBox="1">
            <a:spLocks/>
          </p:cNvSpPr>
          <p:nvPr/>
        </p:nvSpPr>
        <p:spPr>
          <a:xfrm>
            <a:off x="369970" y="4602578"/>
            <a:ext cx="9271335" cy="77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Qualification problem</a:t>
            </a:r>
            <a:r>
              <a:rPr lang="en-US" sz="2400" dirty="0"/>
              <a:t>: true descriptions of real actions require endless caveats – what if gold is slippery or nailed down or …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93F1681-E77A-E74F-A20B-130B69046194}"/>
              </a:ext>
            </a:extLst>
          </p:cNvPr>
          <p:cNvSpPr txBox="1">
            <a:spLocks/>
          </p:cNvSpPr>
          <p:nvPr/>
        </p:nvSpPr>
        <p:spPr>
          <a:xfrm>
            <a:off x="369969" y="5444789"/>
            <a:ext cx="9271335" cy="77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Ramification problem</a:t>
            </a:r>
            <a:r>
              <a:rPr lang="en-US" sz="2400" dirty="0"/>
              <a:t>: real actions have many secondary consequences – what about the dust on the gold, wear and tear on gloves, …</a:t>
            </a:r>
          </a:p>
        </p:txBody>
      </p:sp>
    </p:spTree>
    <p:extLst>
      <p:ext uri="{BB962C8B-B14F-4D97-AF65-F5344CB8AC3E}">
        <p14:creationId xmlns:p14="http://schemas.microsoft.com/office/powerpoint/2010/main" val="33466746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Describing Actions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3253D3C-3CF6-C443-B1E3-706167404F92}"/>
              </a:ext>
            </a:extLst>
          </p:cNvPr>
          <p:cNvSpPr txBox="1">
            <a:spLocks/>
          </p:cNvSpPr>
          <p:nvPr/>
        </p:nvSpPr>
        <p:spPr>
          <a:xfrm>
            <a:off x="369970" y="985838"/>
            <a:ext cx="9271335" cy="3759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Successor-state axioms solve the representational frame problem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AFD1DBC-F75D-1F47-9B84-10543FEEA5CC}"/>
              </a:ext>
            </a:extLst>
          </p:cNvPr>
          <p:cNvSpPr txBox="1">
            <a:spLocks/>
          </p:cNvSpPr>
          <p:nvPr/>
        </p:nvSpPr>
        <p:spPr>
          <a:xfrm>
            <a:off x="369970" y="2164931"/>
            <a:ext cx="11116177" cy="12640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Each axiom is “about” a predicate (not an action per se):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FF0000"/>
                </a:solidFill>
              </a:rPr>
              <a:t>P true afterwards ⇔ [an action made P true ∨ P true already and no action made P 				false]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B573F1E-B86A-D343-A3EC-57BB8853BD32}"/>
              </a:ext>
            </a:extLst>
          </p:cNvPr>
          <p:cNvSpPr txBox="1">
            <a:spLocks/>
          </p:cNvSpPr>
          <p:nvPr/>
        </p:nvSpPr>
        <p:spPr>
          <a:xfrm>
            <a:off x="369970" y="3743615"/>
            <a:ext cx="11420977" cy="16137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For holding the gold: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∀ a, s Holding (Gold, Result(a, s)) ⇔ </a:t>
            </a:r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			[(a = Grab ∧ </a:t>
            </a:r>
            <a:r>
              <a:rPr lang="en-US" dirty="0" err="1">
                <a:solidFill>
                  <a:srgbClr val="FF0000"/>
                </a:solidFill>
              </a:rPr>
              <a:t>AtHold</a:t>
            </a:r>
            <a:r>
              <a:rPr lang="en-US" dirty="0">
                <a:solidFill>
                  <a:srgbClr val="FF0000"/>
                </a:solidFill>
              </a:rPr>
              <a:t>(s)) ∨ (Holding(Gold, s) ∨ a ≠ Release)]</a:t>
            </a:r>
          </a:p>
        </p:txBody>
      </p:sp>
    </p:spTree>
    <p:extLst>
      <p:ext uri="{BB962C8B-B14F-4D97-AF65-F5344CB8AC3E}">
        <p14:creationId xmlns:p14="http://schemas.microsoft.com/office/powerpoint/2010/main" val="15003568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Making Plans – A Better Approach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CB6536-0C54-C942-B627-8AE642362ECF}"/>
              </a:ext>
            </a:extLst>
          </p:cNvPr>
          <p:cNvSpPr txBox="1">
            <a:spLocks/>
          </p:cNvSpPr>
          <p:nvPr/>
        </p:nvSpPr>
        <p:spPr>
          <a:xfrm>
            <a:off x="369970" y="985837"/>
            <a:ext cx="9271335" cy="13242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Represents plans as action sequences </a:t>
            </a:r>
            <a:r>
              <a:rPr lang="en-US" sz="2400" dirty="0">
                <a:solidFill>
                  <a:srgbClr val="FF0000"/>
                </a:solidFill>
              </a:rPr>
              <a:t>[a</a:t>
            </a:r>
            <a:r>
              <a:rPr lang="en-US" sz="2400" baseline="-25000" dirty="0">
                <a:solidFill>
                  <a:srgbClr val="FF0000"/>
                </a:solidFill>
              </a:rPr>
              <a:t>1</a:t>
            </a:r>
            <a:r>
              <a:rPr lang="en-US" sz="2400" dirty="0">
                <a:solidFill>
                  <a:srgbClr val="FF0000"/>
                </a:solidFill>
              </a:rPr>
              <a:t>, a</a:t>
            </a:r>
            <a:r>
              <a:rPr lang="en-US" sz="2400" baseline="-25000" dirty="0">
                <a:solidFill>
                  <a:srgbClr val="FF0000"/>
                </a:solidFill>
              </a:rPr>
              <a:t>2</a:t>
            </a:r>
            <a:r>
              <a:rPr lang="en-US" sz="2400" dirty="0">
                <a:solidFill>
                  <a:srgbClr val="FF0000"/>
                </a:solidFill>
              </a:rPr>
              <a:t>, …, a</a:t>
            </a:r>
            <a:r>
              <a:rPr lang="en-US" sz="2400" baseline="-25000" dirty="0">
                <a:solidFill>
                  <a:srgbClr val="FF0000"/>
                </a:solidFill>
              </a:rPr>
              <a:t>n</a:t>
            </a:r>
            <a:r>
              <a:rPr lang="en-US" sz="2400" dirty="0">
                <a:solidFill>
                  <a:srgbClr val="FF0000"/>
                </a:solidFill>
              </a:rPr>
              <a:t>]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>
                <a:solidFill>
                  <a:srgbClr val="FF0000"/>
                </a:solidFill>
              </a:rPr>
              <a:t>PlanResult</a:t>
            </a:r>
            <a:r>
              <a:rPr lang="en-US" sz="2400" dirty="0">
                <a:solidFill>
                  <a:srgbClr val="FF0000"/>
                </a:solidFill>
              </a:rPr>
              <a:t>(p, s) </a:t>
            </a:r>
            <a:r>
              <a:rPr lang="en-US" sz="2400" dirty="0"/>
              <a:t>is the result of executing </a:t>
            </a:r>
            <a:r>
              <a:rPr lang="en-US" sz="2400" dirty="0">
                <a:solidFill>
                  <a:srgbClr val="FF0000"/>
                </a:solidFill>
              </a:rPr>
              <a:t>p </a:t>
            </a:r>
            <a:r>
              <a:rPr lang="en-US" sz="2400" dirty="0"/>
              <a:t>in</a:t>
            </a:r>
            <a:r>
              <a:rPr lang="en-US" sz="2400" dirty="0">
                <a:solidFill>
                  <a:srgbClr val="FF0000"/>
                </a:solidFill>
              </a:rPr>
              <a:t> 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8B189B5-96FD-534B-9EDD-368DCAA539E2}"/>
              </a:ext>
            </a:extLst>
          </p:cNvPr>
          <p:cNvSpPr txBox="1">
            <a:spLocks/>
          </p:cNvSpPr>
          <p:nvPr/>
        </p:nvSpPr>
        <p:spPr>
          <a:xfrm>
            <a:off x="369970" y="2533411"/>
            <a:ext cx="9271335" cy="895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Query: </a:t>
            </a:r>
            <a:r>
              <a:rPr lang="en-US" sz="2400" dirty="0">
                <a:solidFill>
                  <a:srgbClr val="FF0000"/>
                </a:solidFill>
              </a:rPr>
              <a:t>Ask (KB, ∃ p  Holding(Gold, </a:t>
            </a:r>
            <a:r>
              <a:rPr lang="en-US" sz="2400" dirty="0" err="1">
                <a:solidFill>
                  <a:srgbClr val="FF0000"/>
                </a:solidFill>
              </a:rPr>
              <a:t>PlanResult</a:t>
            </a:r>
            <a:r>
              <a:rPr lang="en-US" sz="2400" dirty="0">
                <a:solidFill>
                  <a:srgbClr val="FF0000"/>
                </a:solidFill>
              </a:rPr>
              <a:t>(p, S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>
                <a:solidFill>
                  <a:srgbClr val="FF0000"/>
                </a:solidFill>
              </a:rPr>
              <a:t>))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F780B53-3A9E-8148-8C09-8E627693A5C2}"/>
              </a:ext>
            </a:extLst>
          </p:cNvPr>
          <p:cNvSpPr txBox="1">
            <a:spLocks/>
          </p:cNvSpPr>
          <p:nvPr/>
        </p:nvSpPr>
        <p:spPr>
          <a:xfrm>
            <a:off x="369969" y="3652349"/>
            <a:ext cx="9271335" cy="15395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Definition of </a:t>
            </a:r>
            <a:r>
              <a:rPr lang="en-US" sz="2400" dirty="0" err="1"/>
              <a:t>PlanResult</a:t>
            </a:r>
            <a:r>
              <a:rPr lang="en-US" sz="2400" dirty="0"/>
              <a:t> in terms of Result:</a:t>
            </a:r>
          </a:p>
          <a:p>
            <a:pPr marL="0" indent="0">
              <a:buNone/>
            </a:pPr>
            <a:r>
              <a:rPr lang="en-US" sz="2400" dirty="0"/>
              <a:t>∀ s </a:t>
            </a:r>
            <a:r>
              <a:rPr lang="en-US" sz="2400" dirty="0" err="1"/>
              <a:t>PlanResult</a:t>
            </a:r>
            <a:r>
              <a:rPr lang="en-US" sz="2400" dirty="0"/>
              <a:t>([], s) = s</a:t>
            </a:r>
          </a:p>
          <a:p>
            <a:pPr marL="0" indent="0">
              <a:buNone/>
            </a:pPr>
            <a:r>
              <a:rPr lang="en-US" sz="2400" dirty="0"/>
              <a:t>∀ a, p, s </a:t>
            </a:r>
            <a:r>
              <a:rPr lang="en-US" sz="2400" dirty="0" err="1"/>
              <a:t>PlanResult</a:t>
            </a:r>
            <a:r>
              <a:rPr lang="en-US" sz="2400" dirty="0"/>
              <a:t>([</a:t>
            </a:r>
            <a:r>
              <a:rPr lang="en-US" sz="2400" dirty="0" err="1"/>
              <a:t>a|p</a:t>
            </a:r>
            <a:r>
              <a:rPr lang="en-US" sz="2400" dirty="0"/>
              <a:t>], s) = </a:t>
            </a:r>
            <a:r>
              <a:rPr lang="en-US" sz="2400" dirty="0" err="1"/>
              <a:t>PlanResult</a:t>
            </a:r>
            <a:r>
              <a:rPr lang="en-US" sz="2400" dirty="0"/>
              <a:t>(p, Result(</a:t>
            </a:r>
            <a:r>
              <a:rPr lang="en-US" sz="2400" dirty="0" err="1"/>
              <a:t>a,s</a:t>
            </a:r>
            <a:r>
              <a:rPr lang="en-US" sz="2400" dirty="0"/>
              <a:t>))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AC2901E-1E7D-D140-A5B6-1780254F3A74}"/>
              </a:ext>
            </a:extLst>
          </p:cNvPr>
          <p:cNvSpPr txBox="1">
            <a:spLocks/>
          </p:cNvSpPr>
          <p:nvPr/>
        </p:nvSpPr>
        <p:spPr>
          <a:xfrm>
            <a:off x="369969" y="5223499"/>
            <a:ext cx="9271335" cy="895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Planning systems </a:t>
            </a:r>
            <a:r>
              <a:rPr lang="en-US" sz="2400" dirty="0"/>
              <a:t>are special-purpose reasoners designed to do this type of inference more efficiently than a general-purpose reasoner.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E3B635-B9F0-C04E-91E2-5D433C35CD76}"/>
              </a:ext>
            </a:extLst>
          </p:cNvPr>
          <p:cNvSpPr/>
          <p:nvPr/>
        </p:nvSpPr>
        <p:spPr>
          <a:xfrm>
            <a:off x="2248461" y="2998895"/>
            <a:ext cx="67617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Has the solution: s/ Result(Grab, Result(Forward, S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r>
              <a:rPr lang="en-US" sz="2400" dirty="0">
                <a:solidFill>
                  <a:srgbClr val="FF0000"/>
                </a:solidFill>
              </a:rPr>
              <a:t>))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28977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FOL – Natural Numbers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6F60813-8B37-9949-94DC-04F73B5BD3F0}"/>
              </a:ext>
            </a:extLst>
          </p:cNvPr>
          <p:cNvSpPr txBox="1">
            <a:spLocks/>
          </p:cNvSpPr>
          <p:nvPr/>
        </p:nvSpPr>
        <p:spPr>
          <a:xfrm>
            <a:off x="209550" y="2954825"/>
            <a:ext cx="11175828" cy="15144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S(n) is a </a:t>
            </a:r>
            <a:r>
              <a:rPr lang="en-US" sz="2400" b="1" dirty="0">
                <a:solidFill>
                  <a:srgbClr val="00B0F0"/>
                </a:solidFill>
              </a:rPr>
              <a:t>successor</a:t>
            </a:r>
            <a:r>
              <a:rPr lang="en-US" sz="2400" dirty="0"/>
              <a:t> function.  This allows 0, S(0), S(S(0)), and so on. We need a few axions to constrain the successor function:</a:t>
            </a:r>
          </a:p>
          <a:p>
            <a:pPr marL="914400" lvl="2" indent="0">
              <a:buNone/>
            </a:pPr>
            <a:r>
              <a:rPr lang="en-US" sz="2400" dirty="0"/>
              <a:t>∀ n   	0 ≠ S(n)</a:t>
            </a:r>
          </a:p>
          <a:p>
            <a:pPr marL="914400" lvl="2" indent="0">
              <a:buNone/>
            </a:pPr>
            <a:r>
              <a:rPr lang="en-US" sz="2400" dirty="0"/>
              <a:t>∀m, n   m ≠ n ⟹ S(m) ≠ S(n)</a:t>
            </a:r>
            <a:r>
              <a:rPr lang="en-US" sz="1600" dirty="0"/>
              <a:t>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6AF6231-C853-C545-9118-D6883E6C2743}"/>
              </a:ext>
            </a:extLst>
          </p:cNvPr>
          <p:cNvSpPr txBox="1">
            <a:spLocks/>
          </p:cNvSpPr>
          <p:nvPr/>
        </p:nvSpPr>
        <p:spPr>
          <a:xfrm>
            <a:off x="209550" y="1126494"/>
            <a:ext cx="11488980" cy="16714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dirty="0"/>
              <a:t>The </a:t>
            </a:r>
            <a:r>
              <a:rPr lang="en-US" sz="2400" b="1" dirty="0" err="1">
                <a:solidFill>
                  <a:srgbClr val="00B0F0"/>
                </a:solidFill>
              </a:rPr>
              <a:t>Peano</a:t>
            </a:r>
            <a:r>
              <a:rPr lang="en-US" sz="2400" dirty="0"/>
              <a:t> axioms define natural numbers and addition. </a:t>
            </a:r>
          </a:p>
          <a:p>
            <a:pPr marL="9525" indent="-9525">
              <a:buNone/>
            </a:pPr>
            <a:r>
              <a:rPr lang="en-US" sz="2400" dirty="0"/>
              <a:t>First, we can define them recursively: </a:t>
            </a:r>
          </a:p>
          <a:p>
            <a:pPr marL="923925" lvl="2" indent="-9525">
              <a:buNone/>
            </a:pPr>
            <a:r>
              <a:rPr lang="en-US" sz="1600" dirty="0"/>
              <a:t> </a:t>
            </a:r>
            <a:r>
              <a:rPr lang="en-US" sz="2400" i="1" dirty="0" err="1"/>
              <a:t>NatNum</a:t>
            </a:r>
            <a:r>
              <a:rPr lang="en-US" sz="2400" dirty="0"/>
              <a:t>(0)</a:t>
            </a:r>
          </a:p>
          <a:p>
            <a:pPr marL="923925" lvl="2" indent="-9525">
              <a:buNone/>
            </a:pPr>
            <a:r>
              <a:rPr lang="en-US" sz="2400" dirty="0"/>
              <a:t>∀ n </a:t>
            </a:r>
            <a:r>
              <a:rPr lang="en-US" sz="2400" dirty="0" err="1"/>
              <a:t>NatNum</a:t>
            </a:r>
            <a:r>
              <a:rPr lang="en-US" sz="2400" dirty="0"/>
              <a:t>(n) ⟹ </a:t>
            </a:r>
            <a:r>
              <a:rPr lang="en-US" sz="2400" dirty="0" err="1"/>
              <a:t>NatNum</a:t>
            </a:r>
            <a:r>
              <a:rPr lang="en-US" sz="2400" dirty="0"/>
              <a:t>(S(n)) </a:t>
            </a:r>
          </a:p>
          <a:p>
            <a:pPr marL="923925" lvl="2" indent="-9525">
              <a:buNone/>
            </a:pPr>
            <a:endParaRPr lang="en-US" sz="1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C310266-A42B-E140-9D97-07DF349E4A35}"/>
              </a:ext>
            </a:extLst>
          </p:cNvPr>
          <p:cNvSpPr txBox="1">
            <a:spLocks/>
          </p:cNvSpPr>
          <p:nvPr/>
        </p:nvSpPr>
        <p:spPr>
          <a:xfrm>
            <a:off x="209550" y="4469302"/>
            <a:ext cx="11175828" cy="1200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Now we can define addition in terms of the successor function:</a:t>
            </a:r>
          </a:p>
          <a:p>
            <a:pPr marL="914400" lvl="2" indent="0">
              <a:buNone/>
            </a:pPr>
            <a:r>
              <a:rPr lang="en-US" sz="2400" dirty="0"/>
              <a:t>∀ m 	</a:t>
            </a:r>
            <a:r>
              <a:rPr lang="en-US" sz="2400" dirty="0" err="1"/>
              <a:t>NatNum</a:t>
            </a:r>
            <a:r>
              <a:rPr lang="en-US" sz="2400" dirty="0"/>
              <a:t>(m) ⟹  + (0,m) = m</a:t>
            </a:r>
          </a:p>
          <a:p>
            <a:pPr marL="914400" lvl="2" indent="0">
              <a:buNone/>
            </a:pPr>
            <a:r>
              <a:rPr lang="en-US" sz="2400" dirty="0"/>
              <a:t>∀ </a:t>
            </a:r>
            <a:r>
              <a:rPr lang="en-US" sz="2400" dirty="0" err="1"/>
              <a:t>m,n</a:t>
            </a:r>
            <a:r>
              <a:rPr lang="en-US" sz="2400" dirty="0"/>
              <a:t> 	</a:t>
            </a:r>
            <a:r>
              <a:rPr lang="en-US" sz="2400" dirty="0" err="1"/>
              <a:t>NatNum</a:t>
            </a:r>
            <a:r>
              <a:rPr lang="en-US" sz="2400" dirty="0"/>
              <a:t>(m) ∧ </a:t>
            </a:r>
            <a:r>
              <a:rPr lang="en-US" sz="2400" dirty="0" err="1"/>
              <a:t>NatNum</a:t>
            </a:r>
            <a:r>
              <a:rPr lang="en-US" sz="2400" dirty="0"/>
              <a:t>(n) ⟹ +(S(m),n) = S(+(</a:t>
            </a:r>
            <a:r>
              <a:rPr lang="en-US" sz="2400" dirty="0" err="1"/>
              <a:t>m,n</a:t>
            </a:r>
            <a:r>
              <a:rPr lang="en-US" sz="2400" dirty="0"/>
              <a:t> ))</a:t>
            </a:r>
          </a:p>
        </p:txBody>
      </p:sp>
    </p:spTree>
    <p:extLst>
      <p:ext uri="{BB962C8B-B14F-4D97-AF65-F5344CB8AC3E}">
        <p14:creationId xmlns:p14="http://schemas.microsoft.com/office/powerpoint/2010/main" val="1098156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FOL – Converting it Back to Propositional Logic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E166790-1565-BE4A-8D3C-98EFAC49ADE3}"/>
              </a:ext>
            </a:extLst>
          </p:cNvPr>
          <p:cNvSpPr txBox="1">
            <a:spLocks/>
          </p:cNvSpPr>
          <p:nvPr/>
        </p:nvSpPr>
        <p:spPr>
          <a:xfrm>
            <a:off x="194934" y="1950162"/>
            <a:ext cx="11175828" cy="1200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Define </a:t>
            </a:r>
            <a:r>
              <a:rPr lang="en-US" sz="2400" b="1" dirty="0">
                <a:solidFill>
                  <a:srgbClr val="0070C0"/>
                </a:solidFill>
              </a:rPr>
              <a:t>Universal Instantiation (or UI)</a:t>
            </a:r>
          </a:p>
          <a:p>
            <a:pPr marL="914400" lvl="2" indent="0">
              <a:buNone/>
            </a:pPr>
            <a:r>
              <a:rPr lang="en-US" sz="2400" dirty="0"/>
              <a:t>Infer any sentence obtained by substituting a </a:t>
            </a:r>
            <a:r>
              <a:rPr lang="en-US" sz="2400" b="1" dirty="0">
                <a:solidFill>
                  <a:srgbClr val="0070C0"/>
                </a:solidFill>
              </a:rPr>
              <a:t>ground term (a term without variables)</a:t>
            </a:r>
            <a:r>
              <a:rPr lang="en-US" sz="2400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89EE39B-0323-A548-A5C3-06E32B08D1B2}"/>
              </a:ext>
            </a:extLst>
          </p:cNvPr>
          <p:cNvSpPr txBox="1">
            <a:spLocks/>
          </p:cNvSpPr>
          <p:nvPr/>
        </p:nvSpPr>
        <p:spPr>
          <a:xfrm>
            <a:off x="209550" y="1174597"/>
            <a:ext cx="11488980" cy="5208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b="1" dirty="0">
                <a:solidFill>
                  <a:srgbClr val="FF0000"/>
                </a:solidFill>
              </a:rPr>
              <a:t>Idea</a:t>
            </a:r>
            <a:r>
              <a:rPr lang="en-US" sz="2400" dirty="0"/>
              <a:t>: Utilize FOL by converting it back to propositional logic.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5CF3215C-972C-A848-B1A6-5624987CBC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4934" y="3927596"/>
                <a:ext cx="7718980" cy="74922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/>
                  <a:t>UI is written as: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/>
                          <m:t>∀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𝑆𝑈𝐵𝑆𝑇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𝑔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5CF3215C-972C-A848-B1A6-5624987CBC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4934" y="3927596"/>
                <a:ext cx="7718980" cy="749228"/>
              </a:xfrm>
              <a:prstGeom prst="rect">
                <a:avLst/>
              </a:prstGeom>
              <a:blipFill>
                <a:blip r:embed="rId2"/>
                <a:stretch>
                  <a:fillRect l="-1314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115A4EF-1C6E-1042-8EB7-E194A12E8096}"/>
              </a:ext>
            </a:extLst>
          </p:cNvPr>
          <p:cNvSpPr txBox="1">
            <a:spLocks/>
          </p:cNvSpPr>
          <p:nvPr/>
        </p:nvSpPr>
        <p:spPr>
          <a:xfrm>
            <a:off x="194934" y="4831055"/>
            <a:ext cx="11175828" cy="8886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Examples: {x/John}, {x/Richard},{x/Father(John)}</a:t>
            </a:r>
          </a:p>
          <a:p>
            <a:pPr marL="914400" lvl="2" indent="0">
              <a:buNone/>
            </a:pPr>
            <a:endParaRPr lang="en-US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5F9731C-2E62-A84E-BF9C-3A87342115CA}"/>
              </a:ext>
            </a:extLst>
          </p:cNvPr>
          <p:cNvSpPr txBox="1">
            <a:spLocks/>
          </p:cNvSpPr>
          <p:nvPr/>
        </p:nvSpPr>
        <p:spPr>
          <a:xfrm>
            <a:off x="209550" y="3221376"/>
            <a:ext cx="11175828" cy="5208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∀x King (x) ∧ Greedy(x) ⟹ Evil(x)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615775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FOL – Converting it Back to Propositional Logic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0029093-BC5E-8E4D-A121-8EB04CC85723}"/>
              </a:ext>
            </a:extLst>
          </p:cNvPr>
          <p:cNvSpPr txBox="1">
            <a:spLocks/>
          </p:cNvSpPr>
          <p:nvPr/>
        </p:nvSpPr>
        <p:spPr>
          <a:xfrm>
            <a:off x="221438" y="1950162"/>
            <a:ext cx="11175828" cy="1200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Define </a:t>
            </a:r>
            <a:r>
              <a:rPr lang="en-US" sz="2400" b="1" dirty="0">
                <a:solidFill>
                  <a:srgbClr val="0070C0"/>
                </a:solidFill>
              </a:rPr>
              <a:t>Existential  Instantiation</a:t>
            </a:r>
          </a:p>
          <a:p>
            <a:pPr marL="914400" lvl="2" indent="0">
              <a:buNone/>
            </a:pPr>
            <a:r>
              <a:rPr lang="en-US" sz="2400" dirty="0"/>
              <a:t>Variable replaced by a single constant symbol. Symbol can not appear ANYWHERE else in the knowledge base. 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2FC03F-6415-294E-AA63-D28330FBDE01}"/>
              </a:ext>
            </a:extLst>
          </p:cNvPr>
          <p:cNvSpPr txBox="1">
            <a:spLocks/>
          </p:cNvSpPr>
          <p:nvPr/>
        </p:nvSpPr>
        <p:spPr>
          <a:xfrm>
            <a:off x="236054" y="1174597"/>
            <a:ext cx="11488980" cy="5208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b="1" dirty="0">
                <a:solidFill>
                  <a:srgbClr val="FF0000"/>
                </a:solidFill>
              </a:rPr>
              <a:t>Idea</a:t>
            </a:r>
            <a:r>
              <a:rPr lang="en-US" sz="2400" dirty="0"/>
              <a:t>: Utilize FOL by converting it back to propositional logic.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D6AE3BE8-D3EA-AA4F-B593-9BA51BB5DE6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21438" y="3927596"/>
                <a:ext cx="7718980" cy="74922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2400" dirty="0"/>
                  <a:t>UI is written as: 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/>
                          <m:t>∃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𝑆𝑈𝐵𝑆𝑇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sz="2400" dirty="0"/>
                  <a:t> </a:t>
                </a:r>
              </a:p>
            </p:txBody>
          </p:sp>
        </mc:Choice>
        <mc:Fallback xmlns=""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D6AE3BE8-D3EA-AA4F-B593-9BA51BB5DE6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1438" y="3927596"/>
                <a:ext cx="7718980" cy="749228"/>
              </a:xfrm>
              <a:prstGeom prst="rect">
                <a:avLst/>
              </a:prstGeom>
              <a:blipFill>
                <a:blip r:embed="rId2"/>
                <a:stretch>
                  <a:fillRect l="-1149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2A4BB64-BBAD-7D4D-A9B9-5CABC6E4D017}"/>
              </a:ext>
            </a:extLst>
          </p:cNvPr>
          <p:cNvSpPr txBox="1">
            <a:spLocks/>
          </p:cNvSpPr>
          <p:nvPr/>
        </p:nvSpPr>
        <p:spPr>
          <a:xfrm>
            <a:off x="221438" y="4831056"/>
            <a:ext cx="7584092" cy="8523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Allows us to infer: Crown(C</a:t>
            </a:r>
            <a:r>
              <a:rPr lang="en-US" sz="2400" baseline="-25000" dirty="0"/>
              <a:t>1</a:t>
            </a:r>
            <a:r>
              <a:rPr lang="en-US" sz="2400" dirty="0"/>
              <a:t>) ∧ </a:t>
            </a:r>
            <a:r>
              <a:rPr lang="en-US" sz="2400" dirty="0" err="1"/>
              <a:t>OnHead</a:t>
            </a:r>
            <a:r>
              <a:rPr lang="en-US" sz="2400" dirty="0"/>
              <a:t>(C</a:t>
            </a:r>
            <a:r>
              <a:rPr lang="en-US" sz="2400" baseline="-25000" dirty="0"/>
              <a:t>1</a:t>
            </a:r>
            <a:r>
              <a:rPr lang="en-US" sz="2400" dirty="0"/>
              <a:t>, John) </a:t>
            </a:r>
          </a:p>
          <a:p>
            <a:pPr marL="914400" lvl="2" indent="0">
              <a:buNone/>
            </a:pPr>
            <a:endParaRPr lang="en-US" sz="2400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0081A76-5178-3C48-91EC-A2F7CF5ED27C}"/>
              </a:ext>
            </a:extLst>
          </p:cNvPr>
          <p:cNvSpPr txBox="1">
            <a:spLocks/>
          </p:cNvSpPr>
          <p:nvPr/>
        </p:nvSpPr>
        <p:spPr>
          <a:xfrm>
            <a:off x="236054" y="3221376"/>
            <a:ext cx="11175828" cy="5208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∃x  Crown(x) ∧ </a:t>
            </a:r>
            <a:r>
              <a:rPr lang="en-US" sz="2400" dirty="0" err="1"/>
              <a:t>OnHead</a:t>
            </a:r>
            <a:r>
              <a:rPr lang="en-US" sz="2400" dirty="0"/>
              <a:t>(x, John) 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77612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Unification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A07AF04-B618-784C-88B5-F0606B831EDE}"/>
              </a:ext>
            </a:extLst>
          </p:cNvPr>
          <p:cNvSpPr txBox="1">
            <a:spLocks/>
          </p:cNvSpPr>
          <p:nvPr/>
        </p:nvSpPr>
        <p:spPr>
          <a:xfrm>
            <a:off x="209549" y="841618"/>
            <a:ext cx="11634107" cy="3942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Inference in FOL is accomplished through </a:t>
            </a:r>
            <a:r>
              <a:rPr lang="en-US" sz="2400" b="1" dirty="0">
                <a:solidFill>
                  <a:srgbClr val="FF0000"/>
                </a:solidFill>
              </a:rPr>
              <a:t>unification</a:t>
            </a:r>
            <a:r>
              <a:rPr lang="en-US" sz="2400" dirty="0"/>
              <a:t>.  Starting with </a:t>
            </a:r>
            <a:r>
              <a:rPr lang="en-US" sz="2400" b="1" dirty="0">
                <a:solidFill>
                  <a:srgbClr val="00B0F0"/>
                </a:solidFill>
              </a:rPr>
              <a:t>universal</a:t>
            </a:r>
            <a:r>
              <a:rPr lang="en-US" sz="2400" dirty="0"/>
              <a:t> quantifiers: 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230806-7C5A-6348-A6D6-25370AAB84A0}"/>
              </a:ext>
            </a:extLst>
          </p:cNvPr>
          <p:cNvSpPr txBox="1">
            <a:spLocks/>
          </p:cNvSpPr>
          <p:nvPr/>
        </p:nvSpPr>
        <p:spPr>
          <a:xfrm>
            <a:off x="209550" y="5918862"/>
            <a:ext cx="11175828" cy="4959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Standardizing apart eliminates overlap of variables, e.g., Knowns (z</a:t>
            </a:r>
            <a:r>
              <a:rPr lang="en-US" sz="2400" baseline="-25000" dirty="0"/>
              <a:t>17</a:t>
            </a:r>
            <a:r>
              <a:rPr lang="en-US" sz="2400" dirty="0"/>
              <a:t>, OJ).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5069390-BD2D-524A-A475-4E4ED4A5F19F}"/>
              </a:ext>
            </a:extLst>
          </p:cNvPr>
          <p:cNvSpPr txBox="1">
            <a:spLocks/>
          </p:cNvSpPr>
          <p:nvPr/>
        </p:nvSpPr>
        <p:spPr>
          <a:xfrm>
            <a:off x="294079" y="2729610"/>
            <a:ext cx="11292640" cy="8919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𝛳 = {x/John, y/ John} works.  Unification requires that the term we are substituting in is a </a:t>
            </a:r>
            <a:r>
              <a:rPr lang="en-US" sz="2400" b="1" dirty="0">
                <a:solidFill>
                  <a:srgbClr val="00B0F0"/>
                </a:solidFill>
              </a:rPr>
              <a:t>ground</a:t>
            </a:r>
            <a:r>
              <a:rPr lang="en-US" sz="2400" dirty="0"/>
              <a:t> term (a term without any variable(s)).  </a:t>
            </a:r>
          </a:p>
          <a:p>
            <a:pPr marL="0" indent="0">
              <a:buNone/>
            </a:pPr>
            <a:r>
              <a:rPr lang="en-US" sz="2400" dirty="0"/>
              <a:t>Unify(𝛼, 𝛽)  = 𝛳 if 𝛼𝛳 = 𝛽𝛳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275ACD0-AE7F-DA4E-A401-8CD37B380D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690082"/>
              </p:ext>
            </p:extLst>
          </p:nvPr>
        </p:nvGraphicFramePr>
        <p:xfrm>
          <a:off x="1176215" y="3997464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2566062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19549759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613816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q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2859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Knowns(John, 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Knowns(John, Jane)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{x/ Jane}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52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Knowns(John, 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Knowns(y, OJ)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{x/ OJ, y/ John}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592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Knowns(John, 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Knowns(y, Mother(y))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{y/John, x/Mother(John)}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2514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Knowns(John, x)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Knowns(x, OJ)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954227"/>
                  </a:ext>
                </a:extLst>
              </a:tr>
            </a:tbl>
          </a:graphicData>
        </a:graphic>
      </p:graphicFrame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969D027-6D1C-6D49-A792-4731180B8EE1}"/>
              </a:ext>
            </a:extLst>
          </p:cNvPr>
          <p:cNvSpPr txBox="1">
            <a:spLocks/>
          </p:cNvSpPr>
          <p:nvPr/>
        </p:nvSpPr>
        <p:spPr>
          <a:xfrm>
            <a:off x="508086" y="1364589"/>
            <a:ext cx="11175828" cy="4656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∀x King (x) ∧ Greedy(x) ⟹ Evil(x)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C353080-7FD9-EA41-BF3C-11C4C3CE53F7}"/>
              </a:ext>
            </a:extLst>
          </p:cNvPr>
          <p:cNvSpPr txBox="1">
            <a:spLocks/>
          </p:cNvSpPr>
          <p:nvPr/>
        </p:nvSpPr>
        <p:spPr>
          <a:xfrm>
            <a:off x="209550" y="1838983"/>
            <a:ext cx="11175828" cy="890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We can get the inference immediately if we can find a substitution 𝛳 such that King (x) and Greedy(x) match King(John) and Greedy(John) in our knowledge base.</a:t>
            </a:r>
          </a:p>
        </p:txBody>
      </p:sp>
    </p:spTree>
    <p:extLst>
      <p:ext uri="{BB962C8B-B14F-4D97-AF65-F5344CB8AC3E}">
        <p14:creationId xmlns:p14="http://schemas.microsoft.com/office/powerpoint/2010/main" val="1605697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First-order Logic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A193327-7BF5-0848-BE63-4B851B33CFEF}"/>
              </a:ext>
            </a:extLst>
          </p:cNvPr>
          <p:cNvSpPr txBox="1">
            <a:spLocks/>
          </p:cNvSpPr>
          <p:nvPr/>
        </p:nvSpPr>
        <p:spPr>
          <a:xfrm>
            <a:off x="316428" y="1102578"/>
            <a:ext cx="11175828" cy="38904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Whereas propositional logic assumes world contains </a:t>
            </a:r>
            <a:r>
              <a:rPr lang="en-US" sz="2400" b="1" dirty="0">
                <a:solidFill>
                  <a:srgbClr val="FF0000"/>
                </a:solidFill>
              </a:rPr>
              <a:t>facts</a:t>
            </a:r>
            <a:r>
              <a:rPr lang="en-US" sz="2400" dirty="0"/>
              <a:t>, first-order logic (like natural language) assumes the world contains:</a:t>
            </a:r>
          </a:p>
          <a:p>
            <a:r>
              <a:rPr lang="en-US" sz="2400" b="1" dirty="0">
                <a:solidFill>
                  <a:srgbClr val="00B0F0"/>
                </a:solidFill>
              </a:rPr>
              <a:t>Objects</a:t>
            </a:r>
            <a:r>
              <a:rPr lang="en-US" sz="2400" dirty="0"/>
              <a:t>: people, houses, numbers, theories, Ronald McDonald, colors, baseball games, wars, …</a:t>
            </a:r>
          </a:p>
          <a:p>
            <a:endParaRPr lang="en-US" sz="2400" dirty="0"/>
          </a:p>
          <a:p>
            <a:r>
              <a:rPr lang="en-US" sz="2400" b="1" dirty="0">
                <a:solidFill>
                  <a:srgbClr val="00B0F0"/>
                </a:solidFill>
              </a:rPr>
              <a:t>Relations</a:t>
            </a:r>
            <a:r>
              <a:rPr lang="en-US" sz="2400" dirty="0"/>
              <a:t>: red, round, bogus, prime, brother of, part of, has color,…</a:t>
            </a:r>
          </a:p>
          <a:p>
            <a:endParaRPr lang="en-US" sz="2400" dirty="0"/>
          </a:p>
          <a:p>
            <a:r>
              <a:rPr lang="en-US" sz="2400" b="1" dirty="0">
                <a:solidFill>
                  <a:srgbClr val="00B0F0"/>
                </a:solidFill>
              </a:rPr>
              <a:t>Functions</a:t>
            </a:r>
            <a:r>
              <a:rPr lang="en-US" sz="2400" dirty="0"/>
              <a:t>: father of, best friend of, third inning of, one more than, end of …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46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Logics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4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C6A5B68-803F-B843-8CD4-C7DBE903DB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264641"/>
              </p:ext>
            </p:extLst>
          </p:nvPr>
        </p:nvGraphicFramePr>
        <p:xfrm>
          <a:off x="351560" y="1242667"/>
          <a:ext cx="11258121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46324">
                  <a:extLst>
                    <a:ext uri="{9D8B030D-6E8A-4147-A177-3AD203B41FA5}">
                      <a16:colId xmlns:a16="http://schemas.microsoft.com/office/drawing/2014/main" val="3615631295"/>
                    </a:ext>
                  </a:extLst>
                </a:gridCol>
                <a:gridCol w="4165473">
                  <a:extLst>
                    <a:ext uri="{9D8B030D-6E8A-4147-A177-3AD203B41FA5}">
                      <a16:colId xmlns:a16="http://schemas.microsoft.com/office/drawing/2014/main" val="2705092609"/>
                    </a:ext>
                  </a:extLst>
                </a:gridCol>
                <a:gridCol w="3546324">
                  <a:extLst>
                    <a:ext uri="{9D8B030D-6E8A-4147-A177-3AD203B41FA5}">
                      <a16:colId xmlns:a16="http://schemas.microsoft.com/office/drawing/2014/main" val="25331834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Language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Ontological </a:t>
                      </a:r>
                    </a:p>
                    <a:p>
                      <a:r>
                        <a:rPr lang="en-US" sz="2600" dirty="0"/>
                        <a:t>Commitment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Epistemological</a:t>
                      </a:r>
                    </a:p>
                    <a:p>
                      <a:r>
                        <a:rPr lang="en-US" sz="2600" dirty="0"/>
                        <a:t>Commitment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1227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Propositional logic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Facts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true/false/unknown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06920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First-order logic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Facts, objects, relations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true/false/unknown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1344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Temporal logic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Facts, objects, relations,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true/false/unknown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760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Probability theory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Facts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Degree of belief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334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600" dirty="0"/>
                        <a:t>Fuzzy logic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Facts + degree of truth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dirty="0"/>
                        <a:t>Known internal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5188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2161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Additional Syntax for FOL: Basic Elements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4BEDF7A-8772-ED48-8464-98D26A99643B}"/>
              </a:ext>
            </a:extLst>
          </p:cNvPr>
          <p:cNvSpPr txBox="1">
            <a:spLocks/>
          </p:cNvSpPr>
          <p:nvPr/>
        </p:nvSpPr>
        <p:spPr>
          <a:xfrm>
            <a:off x="2459442" y="1144294"/>
            <a:ext cx="7037967" cy="42035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Constants		</a:t>
            </a:r>
            <a:r>
              <a:rPr lang="en-US" dirty="0" err="1"/>
              <a:t>KingJohn</a:t>
            </a:r>
            <a:r>
              <a:rPr lang="en-US" dirty="0"/>
              <a:t>, 2, UCB, …</a:t>
            </a:r>
          </a:p>
          <a:p>
            <a:r>
              <a:rPr lang="en-US" dirty="0"/>
              <a:t>Predicates		Brother, &gt;, …</a:t>
            </a:r>
          </a:p>
          <a:p>
            <a:r>
              <a:rPr lang="en-US" dirty="0"/>
              <a:t>Functions		Sqrt, </a:t>
            </a:r>
            <a:r>
              <a:rPr lang="en-US" dirty="0" err="1"/>
              <a:t>LeftLegOf</a:t>
            </a:r>
            <a:r>
              <a:rPr lang="en-US" dirty="0"/>
              <a:t>, …</a:t>
            </a:r>
          </a:p>
          <a:p>
            <a:r>
              <a:rPr lang="en-US" dirty="0"/>
              <a:t>Variables		x, y, a, b, …</a:t>
            </a:r>
          </a:p>
          <a:p>
            <a:r>
              <a:rPr lang="en-US" dirty="0"/>
              <a:t>Connectives 	∧    ∨    ¬    ⟹   ⇔</a:t>
            </a:r>
          </a:p>
          <a:p>
            <a:endParaRPr lang="en-US" dirty="0"/>
          </a:p>
          <a:p>
            <a:r>
              <a:rPr lang="en-US" dirty="0"/>
              <a:t>Equality		=</a:t>
            </a:r>
          </a:p>
          <a:p>
            <a:r>
              <a:rPr lang="en-US" dirty="0"/>
              <a:t>Quantifiers	 ∀  ∃</a:t>
            </a:r>
          </a:p>
        </p:txBody>
      </p:sp>
    </p:spTree>
    <p:extLst>
      <p:ext uri="{BB962C8B-B14F-4D97-AF65-F5344CB8AC3E}">
        <p14:creationId xmlns:p14="http://schemas.microsoft.com/office/powerpoint/2010/main" val="106882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Atomic Sentences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6A87C42-D78F-7740-8831-39E9D6DBC580}"/>
              </a:ext>
            </a:extLst>
          </p:cNvPr>
          <p:cNvSpPr txBox="1">
            <a:spLocks/>
          </p:cNvSpPr>
          <p:nvPr/>
        </p:nvSpPr>
        <p:spPr>
          <a:xfrm>
            <a:off x="1266454" y="1457610"/>
            <a:ext cx="11175828" cy="887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Atomic Sentence 	= 	</a:t>
            </a:r>
            <a:r>
              <a:rPr lang="en-US" sz="2400" dirty="0">
                <a:solidFill>
                  <a:srgbClr val="FF0000"/>
                </a:solidFill>
              </a:rPr>
              <a:t>predicate (term</a:t>
            </a:r>
            <a:r>
              <a:rPr lang="en-US" sz="2400" baseline="-25000" dirty="0">
                <a:solidFill>
                  <a:srgbClr val="FF0000"/>
                </a:solidFill>
              </a:rPr>
              <a:t>1</a:t>
            </a:r>
            <a:r>
              <a:rPr lang="en-US" sz="2400" dirty="0">
                <a:solidFill>
                  <a:srgbClr val="FF0000"/>
                </a:solidFill>
              </a:rPr>
              <a:t>, …, </a:t>
            </a:r>
            <a:r>
              <a:rPr lang="en-US" sz="2400" dirty="0" err="1">
                <a:solidFill>
                  <a:srgbClr val="FF0000"/>
                </a:solidFill>
              </a:rPr>
              <a:t>term</a:t>
            </a:r>
            <a:r>
              <a:rPr lang="en-US" sz="2400" baseline="-25000" dirty="0" err="1">
                <a:solidFill>
                  <a:srgbClr val="FF0000"/>
                </a:solidFill>
              </a:rPr>
              <a:t>n</a:t>
            </a:r>
            <a:r>
              <a:rPr lang="en-US" sz="2400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/>
              <a:t>				or </a:t>
            </a:r>
            <a:r>
              <a:rPr lang="en-US" sz="2400" dirty="0">
                <a:solidFill>
                  <a:srgbClr val="FF0000"/>
                </a:solidFill>
              </a:rPr>
              <a:t>term</a:t>
            </a:r>
            <a:r>
              <a:rPr lang="en-US" sz="2400" baseline="-25000" dirty="0">
                <a:solidFill>
                  <a:srgbClr val="FF0000"/>
                </a:solidFill>
              </a:rPr>
              <a:t>1</a:t>
            </a:r>
            <a:r>
              <a:rPr lang="en-US" sz="2400" dirty="0">
                <a:solidFill>
                  <a:srgbClr val="FF0000"/>
                </a:solidFill>
              </a:rPr>
              <a:t>, …, </a:t>
            </a:r>
            <a:r>
              <a:rPr lang="en-US" sz="2400" dirty="0" err="1">
                <a:solidFill>
                  <a:srgbClr val="FF0000"/>
                </a:solidFill>
              </a:rPr>
              <a:t>term</a:t>
            </a:r>
            <a:r>
              <a:rPr lang="en-US" sz="2400" baseline="-25000" dirty="0" err="1">
                <a:solidFill>
                  <a:srgbClr val="FF0000"/>
                </a:solidFill>
              </a:rPr>
              <a:t>n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B8A9E35-0A8D-3349-9CDF-2797A1C51182}"/>
              </a:ext>
            </a:extLst>
          </p:cNvPr>
          <p:cNvSpPr txBox="1">
            <a:spLocks/>
          </p:cNvSpPr>
          <p:nvPr/>
        </p:nvSpPr>
        <p:spPr>
          <a:xfrm>
            <a:off x="1266454" y="2508644"/>
            <a:ext cx="11175828" cy="108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Term 			=	</a:t>
            </a:r>
            <a:r>
              <a:rPr lang="en-US" sz="2400" dirty="0">
                <a:solidFill>
                  <a:srgbClr val="FF0000"/>
                </a:solidFill>
              </a:rPr>
              <a:t>function(term</a:t>
            </a:r>
            <a:r>
              <a:rPr lang="en-US" sz="2400" baseline="-25000" dirty="0">
                <a:solidFill>
                  <a:srgbClr val="FF0000"/>
                </a:solidFill>
              </a:rPr>
              <a:t>1</a:t>
            </a:r>
            <a:r>
              <a:rPr lang="en-US" sz="2400" dirty="0">
                <a:solidFill>
                  <a:srgbClr val="FF0000"/>
                </a:solidFill>
              </a:rPr>
              <a:t>, …, </a:t>
            </a:r>
            <a:r>
              <a:rPr lang="en-US" sz="2400" dirty="0" err="1">
                <a:solidFill>
                  <a:srgbClr val="FF0000"/>
                </a:solidFill>
              </a:rPr>
              <a:t>term</a:t>
            </a:r>
            <a:r>
              <a:rPr lang="en-US" sz="2400" baseline="-25000" dirty="0" err="1">
                <a:solidFill>
                  <a:srgbClr val="FF0000"/>
                </a:solidFill>
              </a:rPr>
              <a:t>n</a:t>
            </a:r>
            <a:r>
              <a:rPr lang="en-US" sz="2400" dirty="0">
                <a:solidFill>
                  <a:srgbClr val="FF0000"/>
                </a:solidFill>
              </a:rPr>
              <a:t> )</a:t>
            </a:r>
          </a:p>
          <a:p>
            <a:pPr marL="0" indent="0">
              <a:buNone/>
            </a:pPr>
            <a:r>
              <a:rPr lang="en-US" sz="2400" dirty="0"/>
              <a:t>				or </a:t>
            </a:r>
            <a:r>
              <a:rPr lang="en-US" sz="2400" dirty="0">
                <a:solidFill>
                  <a:srgbClr val="FF0000"/>
                </a:solidFill>
              </a:rPr>
              <a:t>constant</a:t>
            </a:r>
            <a:r>
              <a:rPr lang="en-US" sz="2400" dirty="0"/>
              <a:t> or </a:t>
            </a:r>
            <a:r>
              <a:rPr lang="en-US" sz="2400" dirty="0">
                <a:solidFill>
                  <a:srgbClr val="FF0000"/>
                </a:solidFill>
              </a:rPr>
              <a:t>variable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A80D648-BBD9-5D40-BCD1-DF391AE72D64}"/>
              </a:ext>
            </a:extLst>
          </p:cNvPr>
          <p:cNvSpPr txBox="1">
            <a:spLocks/>
          </p:cNvSpPr>
          <p:nvPr/>
        </p:nvSpPr>
        <p:spPr>
          <a:xfrm>
            <a:off x="2293149" y="4339929"/>
            <a:ext cx="8870282" cy="5094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e.g., 	</a:t>
            </a:r>
            <a:r>
              <a:rPr lang="en-US" sz="2400" dirty="0">
                <a:solidFill>
                  <a:srgbClr val="FF0000"/>
                </a:solidFill>
              </a:rPr>
              <a:t>Brother (</a:t>
            </a:r>
            <a:r>
              <a:rPr lang="en-US" sz="2400" dirty="0" err="1">
                <a:solidFill>
                  <a:srgbClr val="FF0000"/>
                </a:solidFill>
              </a:rPr>
              <a:t>KingJohn</a:t>
            </a:r>
            <a:r>
              <a:rPr lang="en-US" sz="2400" dirty="0">
                <a:solidFill>
                  <a:srgbClr val="FF0000"/>
                </a:solidFill>
              </a:rPr>
              <a:t>, </a:t>
            </a:r>
            <a:r>
              <a:rPr lang="en-US" sz="2400" dirty="0" err="1">
                <a:solidFill>
                  <a:srgbClr val="FF0000"/>
                </a:solidFill>
              </a:rPr>
              <a:t>RichardTheLionheart</a:t>
            </a:r>
            <a:r>
              <a:rPr lang="en-US" sz="2400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	&gt; (Length(</a:t>
            </a:r>
            <a:r>
              <a:rPr lang="en-US" sz="2400" dirty="0" err="1">
                <a:solidFill>
                  <a:srgbClr val="FF0000"/>
                </a:solidFill>
              </a:rPr>
              <a:t>LeftLegOf</a:t>
            </a:r>
            <a:r>
              <a:rPr lang="en-US" sz="2400" dirty="0">
                <a:solidFill>
                  <a:srgbClr val="FF0000"/>
                </a:solidFill>
              </a:rPr>
              <a:t>(Richard)), Length(</a:t>
            </a:r>
            <a:r>
              <a:rPr lang="en-US" sz="2400" dirty="0" err="1">
                <a:solidFill>
                  <a:srgbClr val="FF0000"/>
                </a:solidFill>
              </a:rPr>
              <a:t>LeftLegOf</a:t>
            </a:r>
            <a:r>
              <a:rPr lang="en-US" sz="2400" dirty="0">
                <a:solidFill>
                  <a:srgbClr val="FF0000"/>
                </a:solidFill>
              </a:rPr>
              <a:t>(</a:t>
            </a:r>
            <a:r>
              <a:rPr lang="en-US" sz="2400" dirty="0" err="1">
                <a:solidFill>
                  <a:srgbClr val="FF0000"/>
                </a:solidFill>
              </a:rPr>
              <a:t>KingJohn</a:t>
            </a:r>
            <a:r>
              <a:rPr lang="en-US" sz="2400" dirty="0">
                <a:solidFill>
                  <a:srgbClr val="FF0000"/>
                </a:solidFill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348881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Complex Sentences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FD1F158-3CB6-CE4C-9538-E3E260C3C6BD}"/>
              </a:ext>
            </a:extLst>
          </p:cNvPr>
          <p:cNvSpPr txBox="1">
            <a:spLocks/>
          </p:cNvSpPr>
          <p:nvPr/>
        </p:nvSpPr>
        <p:spPr>
          <a:xfrm>
            <a:off x="508086" y="1251678"/>
            <a:ext cx="11175828" cy="887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70C0"/>
                </a:solidFill>
              </a:rPr>
              <a:t>Complex sentences </a:t>
            </a:r>
            <a:r>
              <a:rPr lang="en-US" sz="2400" dirty="0"/>
              <a:t>are made from </a:t>
            </a:r>
            <a:r>
              <a:rPr lang="en-US" sz="2400" b="1" dirty="0">
                <a:solidFill>
                  <a:srgbClr val="0070C0"/>
                </a:solidFill>
              </a:rPr>
              <a:t>atomic sentences</a:t>
            </a:r>
            <a:r>
              <a:rPr lang="en-US" sz="2400" dirty="0"/>
              <a:t> using connectives.</a:t>
            </a:r>
          </a:p>
          <a:p>
            <a:pPr marL="0" indent="0">
              <a:buNone/>
            </a:pPr>
            <a:r>
              <a:rPr lang="en-US" sz="2400" dirty="0"/>
              <a:t>	¬ S, 	S</a:t>
            </a:r>
            <a:r>
              <a:rPr lang="en-US" sz="2400" baseline="-25000" dirty="0"/>
              <a:t>1 </a:t>
            </a:r>
            <a:r>
              <a:rPr lang="en-US" sz="2400" dirty="0"/>
              <a:t>∧ S</a:t>
            </a:r>
            <a:r>
              <a:rPr lang="en-US" sz="2400" baseline="-25000" dirty="0"/>
              <a:t>2</a:t>
            </a:r>
            <a:r>
              <a:rPr lang="en-US" sz="2400" dirty="0"/>
              <a:t>,		S</a:t>
            </a:r>
            <a:r>
              <a:rPr lang="en-US" sz="2400" baseline="-25000" dirty="0"/>
              <a:t>1</a:t>
            </a:r>
            <a:r>
              <a:rPr lang="en-US" sz="2400" dirty="0"/>
              <a:t> ∨ S</a:t>
            </a:r>
            <a:r>
              <a:rPr lang="en-US" sz="2400" baseline="-25000" dirty="0"/>
              <a:t>2</a:t>
            </a:r>
            <a:r>
              <a:rPr lang="en-US" sz="2400" dirty="0"/>
              <a:t>		S</a:t>
            </a:r>
            <a:r>
              <a:rPr lang="en-US" sz="2400" baseline="-25000" dirty="0"/>
              <a:t>1</a:t>
            </a:r>
            <a:r>
              <a:rPr lang="en-US" sz="2400" dirty="0"/>
              <a:t> ⟹ S</a:t>
            </a:r>
            <a:r>
              <a:rPr lang="en-US" sz="2400" baseline="-25000" dirty="0"/>
              <a:t>2</a:t>
            </a:r>
            <a:r>
              <a:rPr lang="en-US" sz="2400" dirty="0"/>
              <a:t>, 	S</a:t>
            </a:r>
            <a:r>
              <a:rPr lang="en-US" sz="2400" baseline="-25000" dirty="0"/>
              <a:t>1</a:t>
            </a:r>
            <a:r>
              <a:rPr lang="en-US" sz="2400" dirty="0"/>
              <a:t> ⇔ S</a:t>
            </a:r>
            <a:r>
              <a:rPr lang="en-US" sz="2400" baseline="-25000" dirty="0"/>
              <a:t>2</a:t>
            </a:r>
          </a:p>
          <a:p>
            <a:pPr marL="0" indent="0">
              <a:buNone/>
            </a:pPr>
            <a:r>
              <a:rPr lang="en-US" sz="2400" dirty="0"/>
              <a:t>				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83D5D2E-E1C7-1B44-A446-606755CCC9EE}"/>
              </a:ext>
            </a:extLst>
          </p:cNvPr>
          <p:cNvSpPr txBox="1">
            <a:spLocks/>
          </p:cNvSpPr>
          <p:nvPr/>
        </p:nvSpPr>
        <p:spPr>
          <a:xfrm>
            <a:off x="508086" y="2715387"/>
            <a:ext cx="11175828" cy="108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e.g., 	Sibling(</a:t>
            </a:r>
            <a:r>
              <a:rPr lang="en-US" sz="2400" dirty="0" err="1"/>
              <a:t>KingJohn</a:t>
            </a:r>
            <a:r>
              <a:rPr lang="en-US" sz="2400" dirty="0"/>
              <a:t>, Richard) ⟹ Sibling(Richard, </a:t>
            </a:r>
            <a:r>
              <a:rPr lang="en-US" sz="2400" dirty="0" err="1"/>
              <a:t>KingJohn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	&gt;(1,2) ∨ ≤ (1,2)</a:t>
            </a:r>
          </a:p>
          <a:p>
            <a:pPr marL="0" indent="0">
              <a:buNone/>
            </a:pPr>
            <a:r>
              <a:rPr lang="en-US" sz="2400" dirty="0"/>
              <a:t>	&gt;(1,2) ∧ ¬&gt;(1,2)</a:t>
            </a:r>
          </a:p>
        </p:txBody>
      </p:sp>
    </p:spTree>
    <p:extLst>
      <p:ext uri="{BB962C8B-B14F-4D97-AF65-F5344CB8AC3E}">
        <p14:creationId xmlns:p14="http://schemas.microsoft.com/office/powerpoint/2010/main" val="666301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Models for FOL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0745BF-CF78-9C47-ABE3-FCD554B41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351" y="1040253"/>
            <a:ext cx="7189611" cy="531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385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Truth in First-order Logic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133743C-3A08-D64B-9835-F80CC641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38A436-F763-3D4C-B9C5-A2B6AEC40713}"/>
              </a:ext>
            </a:extLst>
          </p:cNvPr>
          <p:cNvSpPr txBox="1">
            <a:spLocks/>
          </p:cNvSpPr>
          <p:nvPr/>
        </p:nvSpPr>
        <p:spPr>
          <a:xfrm>
            <a:off x="549859" y="929273"/>
            <a:ext cx="8697921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Sentences are true with respect to a model and an interpretation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23AFC12-27E8-024F-B519-FE54940B1748}"/>
              </a:ext>
            </a:extLst>
          </p:cNvPr>
          <p:cNvSpPr txBox="1">
            <a:spLocks/>
          </p:cNvSpPr>
          <p:nvPr/>
        </p:nvSpPr>
        <p:spPr>
          <a:xfrm>
            <a:off x="554105" y="1853708"/>
            <a:ext cx="9750879" cy="8053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Model contains ≥ 1 object (domain elements) and relations amongst them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775E41A-7A46-0F43-968B-D86C0A8BE736}"/>
              </a:ext>
            </a:extLst>
          </p:cNvPr>
          <p:cNvSpPr txBox="1">
            <a:spLocks/>
          </p:cNvSpPr>
          <p:nvPr/>
        </p:nvSpPr>
        <p:spPr>
          <a:xfrm>
            <a:off x="518282" y="2774866"/>
            <a:ext cx="8351126" cy="196640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Interpretation specifies referents for:</a:t>
            </a:r>
          </a:p>
          <a:p>
            <a:r>
              <a:rPr lang="en-US" sz="2400" dirty="0">
                <a:solidFill>
                  <a:srgbClr val="FF0000"/>
                </a:solidFill>
              </a:rPr>
              <a:t>Constant symbols </a:t>
            </a:r>
            <a:r>
              <a:rPr lang="en-US" sz="2400" dirty="0"/>
              <a:t>→ </a:t>
            </a:r>
            <a:r>
              <a:rPr lang="en-US" sz="2400" dirty="0">
                <a:solidFill>
                  <a:srgbClr val="00B0F0"/>
                </a:solidFill>
              </a:rPr>
              <a:t>objects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Predicate symbols </a:t>
            </a:r>
            <a:r>
              <a:rPr lang="en-US" sz="2400" dirty="0"/>
              <a:t>→ </a:t>
            </a:r>
            <a:r>
              <a:rPr lang="en-US" sz="2400" dirty="0">
                <a:solidFill>
                  <a:srgbClr val="00B0F0"/>
                </a:solidFill>
              </a:rPr>
              <a:t>relations</a:t>
            </a:r>
          </a:p>
          <a:p>
            <a:r>
              <a:rPr lang="en-US" sz="2400" dirty="0">
                <a:solidFill>
                  <a:srgbClr val="FF0000"/>
                </a:solidFill>
              </a:rPr>
              <a:t>Function symbols  </a:t>
            </a:r>
            <a:r>
              <a:rPr lang="en-US" sz="2400" dirty="0"/>
              <a:t>→ </a:t>
            </a:r>
            <a:r>
              <a:rPr lang="en-US" sz="2400" dirty="0">
                <a:solidFill>
                  <a:srgbClr val="00B0F0"/>
                </a:solidFill>
              </a:rPr>
              <a:t>functional relations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3F818D1-6DBC-8743-953B-6AC3052C91C9}"/>
              </a:ext>
            </a:extLst>
          </p:cNvPr>
          <p:cNvSpPr txBox="1">
            <a:spLocks/>
          </p:cNvSpPr>
          <p:nvPr/>
        </p:nvSpPr>
        <p:spPr>
          <a:xfrm>
            <a:off x="713524" y="4966801"/>
            <a:ext cx="11823031" cy="12984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An atomic sentence       </a:t>
            </a:r>
            <a:r>
              <a:rPr lang="en-US" sz="2400" b="1" dirty="0">
                <a:solidFill>
                  <a:srgbClr val="0070C0"/>
                </a:solidFill>
              </a:rPr>
              <a:t>predicate (term</a:t>
            </a:r>
            <a:r>
              <a:rPr lang="en-US" sz="2400" b="1" baseline="-25000" dirty="0">
                <a:solidFill>
                  <a:srgbClr val="0070C0"/>
                </a:solidFill>
              </a:rPr>
              <a:t>1</a:t>
            </a:r>
            <a:r>
              <a:rPr lang="en-US" sz="2400" b="1" dirty="0">
                <a:solidFill>
                  <a:srgbClr val="0070C0"/>
                </a:solidFill>
              </a:rPr>
              <a:t>, …, </a:t>
            </a:r>
            <a:r>
              <a:rPr lang="en-US" sz="2400" b="1" dirty="0" err="1">
                <a:solidFill>
                  <a:srgbClr val="0070C0"/>
                </a:solidFill>
              </a:rPr>
              <a:t>term</a:t>
            </a:r>
            <a:r>
              <a:rPr lang="en-US" sz="2400" b="1" baseline="-25000" dirty="0" err="1">
                <a:solidFill>
                  <a:srgbClr val="0070C0"/>
                </a:solidFill>
              </a:rPr>
              <a:t>n</a:t>
            </a:r>
            <a:r>
              <a:rPr lang="en-US" sz="2400" b="1" dirty="0">
                <a:solidFill>
                  <a:srgbClr val="0070C0"/>
                </a:solidFill>
              </a:rPr>
              <a:t>)</a:t>
            </a:r>
            <a:r>
              <a:rPr lang="en-US" sz="2400" dirty="0">
                <a:solidFill>
                  <a:srgbClr val="0070C0"/>
                </a:solidFill>
              </a:rPr>
              <a:t>           </a:t>
            </a:r>
            <a:r>
              <a:rPr lang="en-US" sz="2400" dirty="0"/>
              <a:t>is true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err="1"/>
              <a:t>iff</a:t>
            </a:r>
            <a:r>
              <a:rPr lang="en-US" sz="2400" dirty="0"/>
              <a:t> the objects referred to by term</a:t>
            </a:r>
            <a:r>
              <a:rPr lang="en-US" sz="2400" baseline="-25000" dirty="0"/>
              <a:t>1</a:t>
            </a:r>
            <a:r>
              <a:rPr lang="en-US" sz="2400" dirty="0"/>
              <a:t>, …, </a:t>
            </a:r>
            <a:r>
              <a:rPr lang="en-US" sz="2400" dirty="0" err="1"/>
              <a:t>term</a:t>
            </a:r>
            <a:r>
              <a:rPr lang="en-US" sz="2400" baseline="-25000" dirty="0" err="1"/>
              <a:t>n</a:t>
            </a:r>
            <a:r>
              <a:rPr lang="en-US" sz="2400" dirty="0"/>
              <a:t> are in the relation referred to by the predicate</a:t>
            </a:r>
          </a:p>
        </p:txBody>
      </p:sp>
    </p:spTree>
    <p:extLst>
      <p:ext uri="{BB962C8B-B14F-4D97-AF65-F5344CB8AC3E}">
        <p14:creationId xmlns:p14="http://schemas.microsoft.com/office/powerpoint/2010/main" val="70859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1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42156</TotalTime>
  <Words>2899</Words>
  <Application>Microsoft Macintosh PowerPoint</Application>
  <PresentationFormat>Widescreen</PresentationFormat>
  <Paragraphs>310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Office Theme</vt:lpstr>
      <vt:lpstr>Artificial  Intelligence</vt:lpstr>
      <vt:lpstr>Pros and Cons of Propositional Logic</vt:lpstr>
      <vt:lpstr>First-order Logic</vt:lpstr>
      <vt:lpstr>Logics</vt:lpstr>
      <vt:lpstr>Additional Syntax for FOL: Basic Elements</vt:lpstr>
      <vt:lpstr>Atomic Sentences</vt:lpstr>
      <vt:lpstr>Complex Sentences</vt:lpstr>
      <vt:lpstr>Models for FOL</vt:lpstr>
      <vt:lpstr>Truth in First-order Logic</vt:lpstr>
      <vt:lpstr>Models for FOL</vt:lpstr>
      <vt:lpstr>Universal Quantification</vt:lpstr>
      <vt:lpstr>A Common Mistake to Avoid</vt:lpstr>
      <vt:lpstr>Existential Quantification</vt:lpstr>
      <vt:lpstr>Another Common Mistake to Avoid</vt:lpstr>
      <vt:lpstr>Properties of Quantifiers</vt:lpstr>
      <vt:lpstr>Fun with Sentences</vt:lpstr>
      <vt:lpstr>Equality</vt:lpstr>
      <vt:lpstr>Interacting with FOL KBs</vt:lpstr>
      <vt:lpstr>Knowledge Base for the Wumpus World</vt:lpstr>
      <vt:lpstr>Deciding Hidden Properties</vt:lpstr>
      <vt:lpstr>Keeping Track of Change</vt:lpstr>
      <vt:lpstr>Preliminaries on Situation Calculus</vt:lpstr>
      <vt:lpstr>Describing Actions</vt:lpstr>
      <vt:lpstr>Describing Actions</vt:lpstr>
      <vt:lpstr>Making Plans – A Better Approach</vt:lpstr>
      <vt:lpstr>FOL – Natural Numbers</vt:lpstr>
      <vt:lpstr>FOL – Converting it Back to Propositional Logic</vt:lpstr>
      <vt:lpstr>FOL – Converting it Back to Propositional Logic</vt:lpstr>
      <vt:lpstr>Unification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Molloy, Kevin Patrick - molloykp</dc:creator>
  <cp:lastModifiedBy>Molloy, Kevin Patrick - molloykp</cp:lastModifiedBy>
  <cp:revision>64</cp:revision>
  <cp:lastPrinted>2021-03-11T11:37:37Z</cp:lastPrinted>
  <dcterms:created xsi:type="dcterms:W3CDTF">2019-01-08T03:10:37Z</dcterms:created>
  <dcterms:modified xsi:type="dcterms:W3CDTF">2021-03-26T15:23:03Z</dcterms:modified>
</cp:coreProperties>
</file>

<file path=docProps/thumbnail.jpeg>
</file>